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60" r:id="rId3"/>
    <p:sldId id="258" r:id="rId4"/>
    <p:sldId id="262" r:id="rId5"/>
    <p:sldId id="263" r:id="rId6"/>
    <p:sldId id="264" r:id="rId7"/>
    <p:sldId id="265" r:id="rId8"/>
    <p:sldId id="288" r:id="rId9"/>
    <p:sldId id="266" r:id="rId10"/>
    <p:sldId id="268" r:id="rId11"/>
    <p:sldId id="282" r:id="rId12"/>
    <p:sldId id="284" r:id="rId13"/>
    <p:sldId id="283" r:id="rId14"/>
    <p:sldId id="285" r:id="rId15"/>
    <p:sldId id="286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73" r:id="rId27"/>
    <p:sldId id="292" r:id="rId28"/>
    <p:sldId id="280" r:id="rId29"/>
    <p:sldId id="281" r:id="rId30"/>
    <p:sldId id="287" r:id="rId31"/>
    <p:sldId id="289" r:id="rId32"/>
    <p:sldId id="290" r:id="rId33"/>
    <p:sldId id="291" r:id="rId34"/>
    <p:sldId id="293" r:id="rId3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6EB3EE-F76F-4B59-BA41-8851B1C9C20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41E2649-9EFA-4C39-9680-A452408A22C5}">
      <dgm:prSet/>
      <dgm:spPr/>
      <dgm:t>
        <a:bodyPr/>
        <a:lstStyle/>
        <a:p>
          <a:pPr rtl="0"/>
          <a:r>
            <a:rPr lang="id-ID" b="1" dirty="0" smtClean="0">
              <a:latin typeface="Berlin Sans FB Demi" pitchFamily="34" charset="0"/>
            </a:rPr>
            <a:t>TERIMA KASIH</a:t>
          </a:r>
          <a:endParaRPr lang="en-US" b="1" dirty="0">
            <a:latin typeface="Berlin Sans FB Demi" pitchFamily="34" charset="0"/>
          </a:endParaRPr>
        </a:p>
      </dgm:t>
    </dgm:pt>
    <dgm:pt modelId="{2861A4E5-36C4-4FDD-A3EB-61A861CE48EB}" type="parTrans" cxnId="{A22C3C4B-57A4-495C-9B95-9B1698413231}">
      <dgm:prSet/>
      <dgm:spPr/>
      <dgm:t>
        <a:bodyPr/>
        <a:lstStyle/>
        <a:p>
          <a:endParaRPr lang="id-ID"/>
        </a:p>
      </dgm:t>
    </dgm:pt>
    <dgm:pt modelId="{1A60AA36-FB41-4C2C-80BC-99F5C8891AAC}" type="sibTrans" cxnId="{A22C3C4B-57A4-495C-9B95-9B1698413231}">
      <dgm:prSet/>
      <dgm:spPr/>
      <dgm:t>
        <a:bodyPr/>
        <a:lstStyle/>
        <a:p>
          <a:endParaRPr lang="id-ID"/>
        </a:p>
      </dgm:t>
    </dgm:pt>
    <dgm:pt modelId="{8A3D48E8-5383-4323-85B8-681ABE1FBBAA}">
      <dgm:prSet/>
      <dgm:spPr/>
      <dgm:t>
        <a:bodyPr/>
        <a:lstStyle/>
        <a:p>
          <a:r>
            <a:rPr lang="id-ID" b="1" dirty="0" smtClean="0">
              <a:latin typeface="Comic Sans MS" pitchFamily="66" charset="0"/>
            </a:rPr>
            <a:t>THANKIYU</a:t>
          </a:r>
          <a:endParaRPr lang="id-ID" b="1" dirty="0">
            <a:latin typeface="Comic Sans MS" pitchFamily="66" charset="0"/>
          </a:endParaRPr>
        </a:p>
      </dgm:t>
    </dgm:pt>
    <dgm:pt modelId="{2D076509-92FC-41CD-8251-54C398ACB05A}" type="parTrans" cxnId="{C0AACB7E-1EB0-4720-8C9A-EC14CBD2C21B}">
      <dgm:prSet/>
      <dgm:spPr/>
      <dgm:t>
        <a:bodyPr/>
        <a:lstStyle/>
        <a:p>
          <a:endParaRPr lang="id-ID"/>
        </a:p>
      </dgm:t>
    </dgm:pt>
    <dgm:pt modelId="{80611769-D596-4916-B5DC-E35FBD2D05E5}" type="sibTrans" cxnId="{C0AACB7E-1EB0-4720-8C9A-EC14CBD2C21B}">
      <dgm:prSet/>
      <dgm:spPr/>
      <dgm:t>
        <a:bodyPr/>
        <a:lstStyle/>
        <a:p>
          <a:endParaRPr lang="id-ID"/>
        </a:p>
      </dgm:t>
    </dgm:pt>
    <dgm:pt modelId="{F30972BA-6719-45B6-A3AB-E7D091F2A0C6}">
      <dgm:prSet/>
      <dgm:spPr/>
      <dgm:t>
        <a:bodyPr/>
        <a:lstStyle/>
        <a:p>
          <a:r>
            <a:rPr lang="id-ID" b="1" dirty="0" smtClean="0">
              <a:latin typeface="Comic Sans MS" pitchFamily="66" charset="0"/>
            </a:rPr>
            <a:t>SEMOGA BERMANFAAT </a:t>
          </a:r>
          <a:endParaRPr lang="id-ID" b="1" dirty="0">
            <a:latin typeface="Comic Sans MS" pitchFamily="66" charset="0"/>
          </a:endParaRPr>
        </a:p>
      </dgm:t>
    </dgm:pt>
    <dgm:pt modelId="{3ADDC47B-2CF9-4D4C-8620-17C9FB0B6010}" type="parTrans" cxnId="{E70554FD-4E07-420B-A8B3-83A18B6BDF6A}">
      <dgm:prSet/>
      <dgm:spPr/>
      <dgm:t>
        <a:bodyPr/>
        <a:lstStyle/>
        <a:p>
          <a:endParaRPr lang="id-ID"/>
        </a:p>
      </dgm:t>
    </dgm:pt>
    <dgm:pt modelId="{C3DAB416-FA0C-466F-AB44-6640F06B4F7D}" type="sibTrans" cxnId="{E70554FD-4E07-420B-A8B3-83A18B6BDF6A}">
      <dgm:prSet/>
      <dgm:spPr/>
      <dgm:t>
        <a:bodyPr/>
        <a:lstStyle/>
        <a:p>
          <a:endParaRPr lang="id-ID"/>
        </a:p>
      </dgm:t>
    </dgm:pt>
    <dgm:pt modelId="{F95B555E-F0ED-4C07-AF2D-72FE8C9D4F4B}">
      <dgm:prSet/>
      <dgm:spPr/>
      <dgm:t>
        <a:bodyPr/>
        <a:lstStyle/>
        <a:p>
          <a:r>
            <a:rPr lang="id-ID" b="1" dirty="0" smtClean="0">
              <a:latin typeface="Comic Sans MS" pitchFamily="66" charset="0"/>
            </a:rPr>
            <a:t>AMIN</a:t>
          </a:r>
          <a:endParaRPr lang="id-ID" b="1" dirty="0">
            <a:latin typeface="Comic Sans MS" pitchFamily="66" charset="0"/>
          </a:endParaRPr>
        </a:p>
      </dgm:t>
    </dgm:pt>
    <dgm:pt modelId="{C5D419BC-8950-4874-968C-5DCC93E3AC03}" type="parTrans" cxnId="{F06C53ED-2919-4888-8091-DB862AC1A5CB}">
      <dgm:prSet/>
      <dgm:spPr/>
      <dgm:t>
        <a:bodyPr/>
        <a:lstStyle/>
        <a:p>
          <a:endParaRPr lang="id-ID"/>
        </a:p>
      </dgm:t>
    </dgm:pt>
    <dgm:pt modelId="{21D6C97C-7675-4A9D-B0C9-CC89D0201825}" type="sibTrans" cxnId="{F06C53ED-2919-4888-8091-DB862AC1A5CB}">
      <dgm:prSet/>
      <dgm:spPr/>
      <dgm:t>
        <a:bodyPr/>
        <a:lstStyle/>
        <a:p>
          <a:endParaRPr lang="id-ID"/>
        </a:p>
      </dgm:t>
    </dgm:pt>
    <dgm:pt modelId="{9507F9AB-8322-4F47-B110-1ECA1D7310A3}" type="pres">
      <dgm:prSet presAssocID="{056EB3EE-F76F-4B59-BA41-8851B1C9C2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7DE9CE4-42ED-4FE3-9F0E-FDBF48BE6644}" type="pres">
      <dgm:prSet presAssocID="{E41E2649-9EFA-4C39-9680-A452408A22C5}" presName="composite" presStyleCnt="0"/>
      <dgm:spPr/>
    </dgm:pt>
    <dgm:pt modelId="{33193A6A-6F06-40C2-A72E-B4583679FCD6}" type="pres">
      <dgm:prSet presAssocID="{E41E2649-9EFA-4C39-9680-A452408A22C5}" presName="parentText" presStyleLbl="alignNode1" presStyleIdx="0" presStyleCnt="1" custScaleY="12711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C13C922-6382-4132-99F0-0F8A64C99F1D}" type="pres">
      <dgm:prSet presAssocID="{E41E2649-9EFA-4C39-9680-A452408A22C5}" presName="descendantText" presStyleLbl="alignAcc1" presStyleIdx="0" presStyleCnt="1" custScaleY="20779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70554FD-4E07-420B-A8B3-83A18B6BDF6A}" srcId="{E41E2649-9EFA-4C39-9680-A452408A22C5}" destId="{F30972BA-6719-45B6-A3AB-E7D091F2A0C6}" srcOrd="1" destOrd="0" parTransId="{3ADDC47B-2CF9-4D4C-8620-17C9FB0B6010}" sibTransId="{C3DAB416-FA0C-466F-AB44-6640F06B4F7D}"/>
    <dgm:cxn modelId="{F06C53ED-2919-4888-8091-DB862AC1A5CB}" srcId="{E41E2649-9EFA-4C39-9680-A452408A22C5}" destId="{F95B555E-F0ED-4C07-AF2D-72FE8C9D4F4B}" srcOrd="2" destOrd="0" parTransId="{C5D419BC-8950-4874-968C-5DCC93E3AC03}" sibTransId="{21D6C97C-7675-4A9D-B0C9-CC89D0201825}"/>
    <dgm:cxn modelId="{09D3CFE8-A489-4C27-85AE-ABC0A62E9FA4}" type="presOf" srcId="{F95B555E-F0ED-4C07-AF2D-72FE8C9D4F4B}" destId="{7C13C922-6382-4132-99F0-0F8A64C99F1D}" srcOrd="0" destOrd="2" presId="urn:microsoft.com/office/officeart/2005/8/layout/chevron2"/>
    <dgm:cxn modelId="{A22C3C4B-57A4-495C-9B95-9B1698413231}" srcId="{056EB3EE-F76F-4B59-BA41-8851B1C9C204}" destId="{E41E2649-9EFA-4C39-9680-A452408A22C5}" srcOrd="0" destOrd="0" parTransId="{2861A4E5-36C4-4FDD-A3EB-61A861CE48EB}" sibTransId="{1A60AA36-FB41-4C2C-80BC-99F5C8891AAC}"/>
    <dgm:cxn modelId="{559529D0-A5A6-44C0-9201-A76E2A728F1D}" type="presOf" srcId="{F30972BA-6719-45B6-A3AB-E7D091F2A0C6}" destId="{7C13C922-6382-4132-99F0-0F8A64C99F1D}" srcOrd="0" destOrd="1" presId="urn:microsoft.com/office/officeart/2005/8/layout/chevron2"/>
    <dgm:cxn modelId="{00BBEAB9-6FD6-4A4F-A823-C9EBBCA1E3D0}" type="presOf" srcId="{E41E2649-9EFA-4C39-9680-A452408A22C5}" destId="{33193A6A-6F06-40C2-A72E-B4583679FCD6}" srcOrd="0" destOrd="0" presId="urn:microsoft.com/office/officeart/2005/8/layout/chevron2"/>
    <dgm:cxn modelId="{32FBEC19-CB52-4027-A9D2-9036BE488EA6}" type="presOf" srcId="{8A3D48E8-5383-4323-85B8-681ABE1FBBAA}" destId="{7C13C922-6382-4132-99F0-0F8A64C99F1D}" srcOrd="0" destOrd="0" presId="urn:microsoft.com/office/officeart/2005/8/layout/chevron2"/>
    <dgm:cxn modelId="{C0AACB7E-1EB0-4720-8C9A-EC14CBD2C21B}" srcId="{E41E2649-9EFA-4C39-9680-A452408A22C5}" destId="{8A3D48E8-5383-4323-85B8-681ABE1FBBAA}" srcOrd="0" destOrd="0" parTransId="{2D076509-92FC-41CD-8251-54C398ACB05A}" sibTransId="{80611769-D596-4916-B5DC-E35FBD2D05E5}"/>
    <dgm:cxn modelId="{E5464A01-F7D4-45C4-97E8-ACA6FC812ABC}" type="presOf" srcId="{056EB3EE-F76F-4B59-BA41-8851B1C9C204}" destId="{9507F9AB-8322-4F47-B110-1ECA1D7310A3}" srcOrd="0" destOrd="0" presId="urn:microsoft.com/office/officeart/2005/8/layout/chevron2"/>
    <dgm:cxn modelId="{934A9515-D76B-4301-909C-BB81DCA5DAA7}" type="presParOf" srcId="{9507F9AB-8322-4F47-B110-1ECA1D7310A3}" destId="{77DE9CE4-42ED-4FE3-9F0E-FDBF48BE6644}" srcOrd="0" destOrd="0" presId="urn:microsoft.com/office/officeart/2005/8/layout/chevron2"/>
    <dgm:cxn modelId="{DB1E1920-2C5F-485D-8B1A-FCF35DBD6C1F}" type="presParOf" srcId="{77DE9CE4-42ED-4FE3-9F0E-FDBF48BE6644}" destId="{33193A6A-6F06-40C2-A72E-B4583679FCD6}" srcOrd="0" destOrd="0" presId="urn:microsoft.com/office/officeart/2005/8/layout/chevron2"/>
    <dgm:cxn modelId="{A9B8BAAE-AB43-4D6D-848C-E7D31BD0F451}" type="presParOf" srcId="{77DE9CE4-42ED-4FE3-9F0E-FDBF48BE6644}" destId="{7C13C922-6382-4132-99F0-0F8A64C99F1D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193A6A-6F06-40C2-A72E-B4583679FCD6}">
      <dsp:nvSpPr>
        <dsp:cNvPr id="0" name=""/>
        <dsp:cNvSpPr/>
      </dsp:nvSpPr>
      <dsp:spPr>
        <a:xfrm rot="5400000">
          <a:off x="-1075753" y="1943535"/>
          <a:ext cx="4788574" cy="2637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600" b="1" kern="1200" dirty="0" smtClean="0">
              <a:latin typeface="Berlin Sans FB Demi" pitchFamily="34" charset="0"/>
            </a:rPr>
            <a:t>TERIMA KASIH</a:t>
          </a:r>
          <a:endParaRPr lang="en-US" sz="5600" b="1" kern="1200" dirty="0">
            <a:latin typeface="Berlin Sans FB Demi" pitchFamily="34" charset="0"/>
          </a:endParaRPr>
        </a:p>
      </dsp:txBody>
      <dsp:txXfrm rot="5400000">
        <a:off x="-1075753" y="1943535"/>
        <a:ext cx="4788574" cy="2637066"/>
      </dsp:txXfrm>
    </dsp:sp>
    <dsp:sp modelId="{7C13C922-6382-4132-99F0-0F8A64C99F1D}">
      <dsp:nvSpPr>
        <dsp:cNvPr id="0" name=""/>
        <dsp:cNvSpPr/>
      </dsp:nvSpPr>
      <dsp:spPr>
        <a:xfrm rot="5400000">
          <a:off x="2953537" y="-257787"/>
          <a:ext cx="5088237" cy="5721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400" b="1" kern="1200" dirty="0" smtClean="0">
              <a:latin typeface="Comic Sans MS" pitchFamily="66" charset="0"/>
            </a:rPr>
            <a:t>THANKIYU</a:t>
          </a:r>
          <a:endParaRPr lang="id-ID" sz="4400" b="1" kern="1200" dirty="0">
            <a:latin typeface="Comic Sans MS" pitchFamily="66" charset="0"/>
          </a:endParaRP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400" b="1" kern="1200" dirty="0" smtClean="0">
              <a:latin typeface="Comic Sans MS" pitchFamily="66" charset="0"/>
            </a:rPr>
            <a:t>SEMOGA BERMANFAAT </a:t>
          </a:r>
          <a:endParaRPr lang="id-ID" sz="4400" b="1" kern="1200" dirty="0">
            <a:latin typeface="Comic Sans MS" pitchFamily="66" charset="0"/>
          </a:endParaRP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4400" b="1" kern="1200" dirty="0" smtClean="0">
              <a:latin typeface="Comic Sans MS" pitchFamily="66" charset="0"/>
            </a:rPr>
            <a:t>AMIN</a:t>
          </a:r>
          <a:endParaRPr lang="id-ID" sz="4400" b="1" kern="1200" dirty="0">
            <a:latin typeface="Comic Sans MS" pitchFamily="66" charset="0"/>
          </a:endParaRPr>
        </a:p>
      </dsp:txBody>
      <dsp:txXfrm rot="5400000">
        <a:off x="2953537" y="-257787"/>
        <a:ext cx="5088237" cy="5721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C9D1-990B-439D-B8D9-955182CEC98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2A715-2010-4830-8CF3-B7D1817870F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FA730-73E2-460B-8AA2-5D6280C1471F}" type="slidenum">
              <a:rPr lang="id-ID" smtClean="0">
                <a:latin typeface="Times New Roman" pitchFamily="18" charset="0"/>
              </a:rPr>
              <a:pPr/>
              <a:t>27</a:t>
            </a:fld>
            <a:endParaRPr lang="id-ID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497780-D175-4B5F-AB18-47A9EDA05178}" type="slidenum">
              <a:rPr lang="en-US"/>
              <a:pPr/>
              <a:t>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6CB7B-DA94-4DA4-B320-0D029B6CF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C0FDC-DC18-4FEB-B8EE-9F1B1BE1F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21DAB-14B3-4159-BE11-9CAB5EEF8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5CE8D-CDEB-4031-957A-7BD9AE074DB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25DFB-49BD-4856-95BE-924381B63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Solusi_%20Kendall.doc" TargetMode="External"/><Relationship Id="rId2" Type="http://schemas.openxmlformats.org/officeDocument/2006/relationships/hyperlink" Target="DataNilai2.xls" TargetMode="Externa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pPr eaLnBrk="1" hangingPunct="1"/>
            <a:r>
              <a:rPr lang="fi-FI" b="1" dirty="0" smtClean="0"/>
              <a:t>KORELASI</a:t>
            </a:r>
            <a:endParaRPr lang="en-GB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643314"/>
            <a:ext cx="7702550" cy="1928826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</a:p>
          <a:p>
            <a:pPr eaLnBrk="1" hangingPunct="1"/>
            <a:r>
              <a:rPr lang="id-ID" b="1" dirty="0" smtClean="0"/>
              <a:t>Moh. Amin</a:t>
            </a:r>
          </a:p>
          <a:p>
            <a:pPr eaLnBrk="1" hangingPunct="1"/>
            <a:r>
              <a:rPr lang="id-ID" b="1" dirty="0" smtClean="0"/>
              <a:t>FE/AKUNTANSI UNISMA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371600"/>
            <a:ext cx="7772400" cy="32766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latin typeface="Comic Sans MS" pitchFamily="66" charset="0"/>
              </a:rPr>
              <a:t>KOEFISIEN KORELASI  TATA JENJANG SPEARMAN</a:t>
            </a:r>
            <a:r>
              <a:rPr lang="en-US" sz="6000" b="1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6000" b="1" smtClean="0">
                <a:solidFill>
                  <a:schemeClr val="accent2"/>
                </a:solidFill>
                <a:latin typeface="Comic Sans MS" pitchFamily="66" charset="0"/>
              </a:rPr>
              <a:t>(rho = </a:t>
            </a:r>
            <a:r>
              <a:rPr lang="el-GR" sz="6000" b="1" smtClean="0">
                <a:solidFill>
                  <a:schemeClr val="accent2"/>
                </a:solidFill>
                <a:latin typeface="Comic Sans MS" pitchFamily="66" charset="0"/>
              </a:rPr>
              <a:t>ρ</a:t>
            </a:r>
            <a:r>
              <a:rPr lang="en-US" sz="6000" b="1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6000" b="1" smtClean="0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 r</a:t>
            </a:r>
            <a:r>
              <a:rPr lang="en-US" sz="6000" b="1" baseline="-10000" smtClean="0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sz="6000" b="1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Pengantar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Uji</a:t>
            </a:r>
            <a:r>
              <a:rPr lang="en-US" sz="2400" dirty="0" smtClean="0"/>
              <a:t> Rank Spearman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minimal ordinal.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Uji</a:t>
            </a:r>
            <a:r>
              <a:rPr lang="en-US" sz="2400" dirty="0" smtClean="0"/>
              <a:t> Rank Spearman </a:t>
            </a:r>
            <a:r>
              <a:rPr lang="en-US" sz="2400" dirty="0" err="1" smtClean="0"/>
              <a:t>diperkenalkan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Spearman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1904.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Rank Spearman, </a:t>
            </a:r>
            <a:r>
              <a:rPr lang="en-US" sz="2400" dirty="0" err="1" smtClean="0"/>
              <a:t>skala</a:t>
            </a:r>
            <a:r>
              <a:rPr lang="en-US" sz="2400" dirty="0" smtClean="0"/>
              <a:t> data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(</a:t>
            </a:r>
            <a:r>
              <a:rPr lang="en-US" sz="2400" dirty="0" err="1" smtClean="0"/>
              <a:t>skala</a:t>
            </a:r>
            <a:r>
              <a:rPr lang="en-US" sz="2400" dirty="0" smtClean="0"/>
              <a:t> data ordinal </a:t>
            </a:r>
            <a:r>
              <a:rPr lang="en-US" sz="2400" dirty="0" err="1" smtClean="0"/>
              <a:t>dikorelasikan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data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(</a:t>
            </a:r>
            <a:r>
              <a:rPr lang="en-US" sz="2400" dirty="0" err="1" smtClean="0"/>
              <a:t>skala</a:t>
            </a:r>
            <a:r>
              <a:rPr lang="en-US" sz="2400" dirty="0" smtClean="0"/>
              <a:t> data ordinal </a:t>
            </a:r>
            <a:r>
              <a:rPr lang="en-US" sz="2400" dirty="0" err="1" smtClean="0"/>
              <a:t>dikorelasikan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data ordinal).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Data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42876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err="1" smtClean="0">
                <a:latin typeface="Comic Sans MS" pitchFamily="66" charset="0"/>
              </a:rPr>
              <a:t>Kegunaan</a:t>
            </a:r>
            <a:r>
              <a:rPr lang="en-US" sz="40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85926"/>
            <a:ext cx="7696200" cy="2857520"/>
          </a:xfrm>
        </p:spPr>
        <p:txBody>
          <a:bodyPr/>
          <a:lstStyle/>
          <a:p>
            <a:pPr algn="just" eaLnBrk="1" hangingPunct="1">
              <a:buClr>
                <a:srgbClr val="CC3300"/>
              </a:buClr>
              <a:buSzPct val="85000"/>
              <a:buFont typeface="Wingdings" pitchFamily="2" charset="2"/>
              <a:buChar char="["/>
            </a:pPr>
            <a:r>
              <a:rPr lang="en-US" sz="4000" dirty="0" err="1" smtClean="0">
                <a:latin typeface="Arial Narrow" pitchFamily="34" charset="0"/>
              </a:rPr>
              <a:t>Dipakai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untuk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mengukur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asosiasi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antara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dua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variabel</a:t>
            </a:r>
            <a:r>
              <a:rPr lang="en-US" sz="4000" dirty="0" smtClean="0">
                <a:latin typeface="Arial Narrow" pitchFamily="34" charset="0"/>
              </a:rPr>
              <a:t> yang </a:t>
            </a:r>
            <a:r>
              <a:rPr lang="en-US" sz="4000" dirty="0" err="1" smtClean="0">
                <a:latin typeface="Arial Narrow" pitchFamily="34" charset="0"/>
              </a:rPr>
              <a:t>berskala</a:t>
            </a:r>
            <a:r>
              <a:rPr lang="en-US" sz="4000" dirty="0" smtClean="0">
                <a:latin typeface="Arial Narrow" pitchFamily="34" charset="0"/>
              </a:rPr>
              <a:t> ordinal, </a:t>
            </a:r>
            <a:r>
              <a:rPr lang="en-US" sz="4000" dirty="0" err="1" smtClean="0">
                <a:latin typeface="Arial Narrow" pitchFamily="34" charset="0"/>
              </a:rPr>
              <a:t>sehingga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memungkinkan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obyek</a:t>
            </a:r>
            <a:r>
              <a:rPr lang="en-US" sz="4000" dirty="0" smtClean="0">
                <a:latin typeface="Arial Narrow" pitchFamily="34" charset="0"/>
              </a:rPr>
              <a:t> yang </a:t>
            </a:r>
            <a:r>
              <a:rPr lang="en-US" sz="4000" dirty="0" err="1" smtClean="0">
                <a:latin typeface="Arial Narrow" pitchFamily="34" charset="0"/>
              </a:rPr>
              <a:t>diteliti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dapat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diberi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jenjang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spcAft>
                <a:spcPct val="40000"/>
              </a:spcAft>
              <a:buFontTx/>
              <a:buAutoNum type="arabicPeriod"/>
            </a:pPr>
            <a:r>
              <a:rPr lang="en-US" sz="2800" dirty="0" err="1" smtClean="0"/>
              <a:t>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variabel</a:t>
            </a:r>
            <a:r>
              <a:rPr lang="en-US" sz="2800" b="1" dirty="0" smtClean="0"/>
              <a:t> x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b="1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b="1" dirty="0" smtClean="0"/>
              <a:t>n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angka-angka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peringkat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peringkat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angka-angka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spcAft>
                <a:spcPct val="40000"/>
              </a:spcAft>
              <a:buFontTx/>
              <a:buAutoNum type="arabicPeriod"/>
            </a:pPr>
            <a:r>
              <a:rPr lang="en-US" sz="2800" dirty="0" err="1" smtClean="0"/>
              <a:t>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variabel</a:t>
            </a:r>
            <a:r>
              <a:rPr lang="en-US" sz="2800" b="1" dirty="0" smtClean="0"/>
              <a:t> y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b="1" dirty="0" smtClean="0"/>
              <a:t>1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b="1" dirty="0" smtClean="0"/>
              <a:t>n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angka-angka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peringkat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peringkat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angka-angka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</a:t>
            </a:r>
            <a:r>
              <a:rPr lang="en-US" sz="2800" b="1" baseline="-250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tiap-tiap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(</a:t>
            </a:r>
            <a:r>
              <a:rPr lang="en-US" sz="2800" b="1" dirty="0" err="1" smtClean="0"/>
              <a:t>d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=</a:t>
            </a:r>
            <a:r>
              <a:rPr lang="en-US" sz="2800" b="1" dirty="0" err="1" smtClean="0"/>
              <a:t>peringkat</a:t>
            </a:r>
            <a:r>
              <a:rPr lang="en-US" sz="2800" b="1" dirty="0" smtClean="0"/>
              <a:t> x</a:t>
            </a:r>
            <a:r>
              <a:rPr lang="en-US" sz="2800" b="1" baseline="-25000" dirty="0" smtClean="0"/>
              <a:t>i</a:t>
            </a:r>
            <a:r>
              <a:rPr lang="en-US" sz="2800" b="1" dirty="0" smtClean="0"/>
              <a:t> - </a:t>
            </a:r>
            <a:r>
              <a:rPr lang="en-US" sz="2800" b="1" dirty="0" err="1" smtClean="0"/>
              <a:t>peringkat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</a:t>
            </a:r>
            <a:r>
              <a:rPr lang="en-US" sz="2800" b="1" baseline="-25000" dirty="0" err="1" smtClean="0"/>
              <a:t>i</a:t>
            </a:r>
            <a:r>
              <a:rPr lang="en-US" sz="2800" dirty="0" smtClean="0"/>
              <a:t>)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z="3200" dirty="0" err="1" smtClean="0"/>
              <a:t>Langkah-langkah</a:t>
            </a:r>
            <a:r>
              <a:rPr lang="en-US" sz="3200" dirty="0" smtClean="0"/>
              <a:t> </a:t>
            </a:r>
            <a:r>
              <a:rPr lang="en-US" sz="3200" dirty="0" err="1" smtClean="0"/>
              <a:t>Uji</a:t>
            </a:r>
            <a:r>
              <a:rPr lang="en-US" sz="3200" dirty="0" smtClean="0"/>
              <a:t> Rank Spearman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sz="3200" smtClean="0"/>
              <a:t>Langkah-langkah Uji Rank Spearman 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34400" cy="152400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sz="2400" dirty="0" err="1" smtClean="0"/>
              <a:t>Kuadratkan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d</a:t>
            </a:r>
            <a:r>
              <a:rPr lang="en-US" sz="2400" baseline="-25000" dirty="0" smtClean="0"/>
              <a:t>i</a:t>
            </a:r>
            <a:r>
              <a:rPr lang="en-US" sz="2400" baseline="30000" dirty="0" smtClean="0"/>
              <a:t>2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Rank Spearman (</a:t>
            </a:r>
            <a:r>
              <a:rPr lang="en-US" sz="2800" b="1" i="1" dirty="0" smtClean="0"/>
              <a:t>ρ</a:t>
            </a:r>
            <a:r>
              <a:rPr lang="en-US" sz="2400" dirty="0" smtClean="0"/>
              <a:t>)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 </a:t>
            </a:r>
            <a:r>
              <a:rPr lang="en-US" sz="2400" b="1" dirty="0" smtClean="0"/>
              <a:t>rho</a:t>
            </a:r>
            <a:r>
              <a:rPr lang="en-US" sz="2400" dirty="0" smtClean="0"/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	</a:t>
            </a:r>
          </a:p>
        </p:txBody>
      </p:sp>
      <p:sp>
        <p:nvSpPr>
          <p:cNvPr id="6148" name="Text Box 19"/>
          <p:cNvSpPr txBox="1">
            <a:spLocks noChangeArrowheads="1"/>
          </p:cNvSpPr>
          <p:nvPr/>
        </p:nvSpPr>
        <p:spPr bwMode="auto">
          <a:xfrm>
            <a:off x="1295400" y="3429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ρ </a:t>
            </a:r>
          </a:p>
        </p:txBody>
      </p:sp>
      <p:sp>
        <p:nvSpPr>
          <p:cNvPr id="6149" name="Text Box 20"/>
          <p:cNvSpPr txBox="1">
            <a:spLocks noChangeArrowheads="1"/>
          </p:cNvSpPr>
          <p:nvPr/>
        </p:nvSpPr>
        <p:spPr bwMode="auto">
          <a:xfrm>
            <a:off x="2895600" y="3200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6</a:t>
            </a:r>
            <a:r>
              <a:rPr lang="en-US" sz="2400" dirty="0">
                <a:cs typeface="Arial" charset="0"/>
              </a:rPr>
              <a:t>∑d</a:t>
            </a:r>
            <a:r>
              <a:rPr lang="en-US" sz="2400" baseline="-25000" dirty="0">
                <a:cs typeface="Arial" charset="0"/>
              </a:rPr>
              <a:t>i</a:t>
            </a:r>
            <a:r>
              <a:rPr lang="en-US" sz="2400" baseline="30000" dirty="0">
                <a:cs typeface="Arial" charset="0"/>
              </a:rPr>
              <a:t>2</a:t>
            </a:r>
          </a:p>
        </p:txBody>
      </p:sp>
      <p:sp>
        <p:nvSpPr>
          <p:cNvPr id="6150" name="Text Box 21"/>
          <p:cNvSpPr txBox="1">
            <a:spLocks noChangeArrowheads="1"/>
          </p:cNvSpPr>
          <p:nvPr/>
        </p:nvSpPr>
        <p:spPr bwMode="auto">
          <a:xfrm>
            <a:off x="2209800" y="3429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1 -</a:t>
            </a:r>
          </a:p>
        </p:txBody>
      </p:sp>
      <p:sp>
        <p:nvSpPr>
          <p:cNvPr id="6151" name="Line 22"/>
          <p:cNvSpPr>
            <a:spLocks noChangeShapeType="1"/>
          </p:cNvSpPr>
          <p:nvPr/>
        </p:nvSpPr>
        <p:spPr bwMode="auto">
          <a:xfrm>
            <a:off x="27432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2819400" y="3733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n</a:t>
            </a:r>
            <a:r>
              <a:rPr lang="en-US" sz="2400" baseline="30000" dirty="0"/>
              <a:t>3</a:t>
            </a:r>
            <a:r>
              <a:rPr lang="en-US" sz="2400" dirty="0"/>
              <a:t> - n</a:t>
            </a:r>
          </a:p>
        </p:txBody>
      </p:sp>
      <p:sp>
        <p:nvSpPr>
          <p:cNvPr id="6153" name="Text Box 24"/>
          <p:cNvSpPr txBox="1">
            <a:spLocks noChangeArrowheads="1"/>
          </p:cNvSpPr>
          <p:nvPr/>
        </p:nvSpPr>
        <p:spPr bwMode="auto">
          <a:xfrm>
            <a:off x="1828800" y="3505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=</a:t>
            </a:r>
          </a:p>
        </p:txBody>
      </p:sp>
      <p:sp>
        <p:nvSpPr>
          <p:cNvPr id="6154" name="Rectangle 25"/>
          <p:cNvSpPr>
            <a:spLocks noChangeArrowheads="1"/>
          </p:cNvSpPr>
          <p:nvPr/>
        </p:nvSpPr>
        <p:spPr bwMode="auto">
          <a:xfrm>
            <a:off x="457200" y="4343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 startAt="6"/>
            </a:pPr>
            <a:r>
              <a:rPr lang="en-US" sz="2400"/>
              <a:t>Bila terdapat angka-angka sama. Nilai-nilai pengamatan dengan angka sama diberi ranking rata-rata. 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4071934" y="3357562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/>
              <a:t>Atau </a:t>
            </a:r>
            <a:endParaRPr lang="en-US" sz="2400" dirty="0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4929190" y="3143248"/>
          <a:ext cx="2357454" cy="1034690"/>
        </p:xfrm>
        <a:graphic>
          <a:graphicData uri="http://schemas.openxmlformats.org/presentationml/2006/ole">
            <p:oleObj spid="_x0000_s7170" name="Equation" r:id="rId3" imgW="1041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229" name="Group 149"/>
          <p:cNvGraphicFramePr>
            <a:graphicFrameLocks noGrp="1"/>
          </p:cNvGraphicFramePr>
          <p:nvPr>
            <p:ph idx="1"/>
          </p:nvPr>
        </p:nvGraphicFramePr>
        <p:xfrm>
          <a:off x="152400" y="685800"/>
          <a:ext cx="8839200" cy="6001388"/>
        </p:xfrm>
        <a:graphic>
          <a:graphicData uri="http://schemas.openxmlformats.org/drawingml/2006/table">
            <a:tbl>
              <a:tblPr/>
              <a:tblGrid>
                <a:gridCol w="831850"/>
                <a:gridCol w="3314700"/>
                <a:gridCol w="1641475"/>
                <a:gridCol w="305117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ρhitung dan ρtabel. ρtabel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dapat dilihat pada Tabel J (Tabel Uji Rank Spearman) yang memuat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ρtabel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pada berbagai n dan tingkat kemaknaan 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ρhitung ≥ ρtabel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 ditolak Ha diterima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ρhitung &lt; ρtabel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 diterima Ha ditolak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Kekuatan korelasi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ρhitung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0.000-0.199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Sangat Lemah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0.200-0.399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Lemah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0.400-0.599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Sedang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0.600-0.799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0.800-1.000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Sangat kuat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Arah Korelasi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ρhitung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(positif)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Searah, semakin besar nilai xi semakin besar pula nilai 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(negatif)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Berlawanan arah, semakin besar nilai xi semakin kecil nilai yi, dan sebaliknya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5" name="Text Box 147"/>
          <p:cNvSpPr txBox="1">
            <a:spLocks noChangeArrowheads="1"/>
          </p:cNvSpPr>
          <p:nvPr/>
        </p:nvSpPr>
        <p:spPr bwMode="auto">
          <a:xfrm>
            <a:off x="304800" y="1524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Aturan mengambil keputusan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533400" y="571480"/>
            <a:ext cx="8458200" cy="575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4000" dirty="0" err="1">
                <a:latin typeface="Comic Sans MS" pitchFamily="66" charset="0"/>
              </a:rPr>
              <a:t>Contoh</a:t>
            </a:r>
            <a:r>
              <a:rPr lang="en-US" sz="4000" dirty="0">
                <a:latin typeface="Comic Sans MS" pitchFamily="66" charset="0"/>
              </a:rPr>
              <a:t> :</a:t>
            </a:r>
            <a:r>
              <a:rPr lang="en-US" sz="4000" dirty="0">
                <a:latin typeface="Arial Narrow" pitchFamily="34" charset="0"/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4000" dirty="0" err="1">
                <a:latin typeface="Arial Narrow" pitchFamily="34" charset="0"/>
              </a:rPr>
              <a:t>suatu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penelitian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bermaksud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untuk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mengetahui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apakah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terdapat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hubungan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antara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Pendidikan</a:t>
            </a:r>
            <a:r>
              <a:rPr lang="en-US" sz="4000" dirty="0">
                <a:latin typeface="Arial Narrow" pitchFamily="34" charset="0"/>
              </a:rPr>
              <a:t> (X) </a:t>
            </a:r>
            <a:r>
              <a:rPr lang="en-US" sz="4000" dirty="0" err="1">
                <a:latin typeface="Arial Narrow" pitchFamily="34" charset="0"/>
              </a:rPr>
              <a:t>dengan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Partisipasi</a:t>
            </a:r>
            <a:r>
              <a:rPr lang="en-US" sz="4000" dirty="0">
                <a:latin typeface="Arial Narrow" pitchFamily="34" charset="0"/>
              </a:rPr>
              <a:t> </a:t>
            </a:r>
            <a:r>
              <a:rPr lang="en-US" sz="4000" dirty="0" err="1">
                <a:latin typeface="Arial Narrow" pitchFamily="34" charset="0"/>
              </a:rPr>
              <a:t>Politik</a:t>
            </a:r>
            <a:r>
              <a:rPr lang="en-US" sz="4000" dirty="0">
                <a:latin typeface="Arial Narrow" pitchFamily="34" charset="0"/>
              </a:rPr>
              <a:t> (Y)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152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95388" indent="-1195388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Arial Narrow" pitchFamily="34" charset="0"/>
              </a:rPr>
              <a:t>Soal:</a:t>
            </a:r>
          </a:p>
        </p:txBody>
      </p:sp>
      <p:graphicFrame>
        <p:nvGraphicFramePr>
          <p:cNvPr id="10002" name="Group 786"/>
          <p:cNvGraphicFramePr>
            <a:graphicFrameLocks noGrp="1"/>
          </p:cNvGraphicFramePr>
          <p:nvPr>
            <p:ph sz="half" idx="1"/>
          </p:nvPr>
        </p:nvGraphicFramePr>
        <p:xfrm>
          <a:off x="533400" y="838200"/>
          <a:ext cx="2819400" cy="5203508"/>
        </p:xfrm>
        <a:graphic>
          <a:graphicData uri="http://schemas.openxmlformats.org/drawingml/2006/table">
            <a:tbl>
              <a:tblPr/>
              <a:tblGrid>
                <a:gridCol w="896938"/>
                <a:gridCol w="962025"/>
                <a:gridCol w="960437"/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Resp.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Nilai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38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J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71" name="Group 1147"/>
          <p:cNvGraphicFramePr>
            <a:graphicFrameLocks noGrp="1"/>
          </p:cNvGraphicFramePr>
          <p:nvPr>
            <p:ph sz="half" idx="2"/>
          </p:nvPr>
        </p:nvGraphicFramePr>
        <p:xfrm>
          <a:off x="3962400" y="838200"/>
          <a:ext cx="4638675" cy="5569268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911225"/>
                <a:gridCol w="911225"/>
                <a:gridCol w="911225"/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Resp.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Ranking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  <a:r>
                        <a:rPr kumimoji="0" lang="en-US" sz="2000" b="1" i="0" u="none" strike="noStrike" cap="none" normalizeH="0" baseline="-2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  <a:r>
                        <a:rPr kumimoji="0" lang="en-US" sz="2000" b="1" i="0" u="none" strike="noStrike" cap="none" normalizeH="0" baseline="-2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2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J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- 1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gridSpan="4">
                  <a:txBody>
                    <a:bodyPr/>
                    <a:lstStyle/>
                    <a:p>
                      <a:pPr marL="280988" marR="0" lvl="0" indent="-2809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  =   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70" name="Text Box 1146"/>
          <p:cNvSpPr txBox="1">
            <a:spLocks noChangeArrowheads="1"/>
          </p:cNvSpPr>
          <p:nvPr/>
        </p:nvSpPr>
        <p:spPr bwMode="auto">
          <a:xfrm>
            <a:off x="3962400" y="228600"/>
            <a:ext cx="2819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/>
              <a:t>Tabel kerja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1000"/>
                                        <p:tgtEl>
                                          <p:spTgt spid="2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277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 eaLnBrk="1" hangingPunct="1"/>
            <a:r>
              <a:rPr lang="en-US" sz="2800" smtClean="0">
                <a:latin typeface="Arial Narrow" pitchFamily="34" charset="0"/>
              </a:rPr>
              <a:t>Langkah berikutnya: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5410200" cy="457200"/>
          </a:xfrm>
        </p:spPr>
        <p:txBody>
          <a:bodyPr/>
          <a:lstStyle/>
          <a:p>
            <a:pPr marL="338138" indent="-338138" eaLnBrk="1" hangingPunct="1">
              <a:buSzPct val="80000"/>
              <a:buFont typeface="Wingdings" pitchFamily="2" charset="2"/>
              <a:buChar char="v"/>
            </a:pPr>
            <a:r>
              <a:rPr lang="en-US" sz="2400" smtClean="0">
                <a:latin typeface="Arial Narrow" pitchFamily="34" charset="0"/>
              </a:rPr>
              <a:t>Dari tabel kerja diperoleh nilai </a:t>
            </a:r>
            <a:r>
              <a:rPr lang="en-US" sz="2400" smtClean="0">
                <a:latin typeface="Arial Narrow" pitchFamily="34" charset="0"/>
                <a:sym typeface="Symbol" pitchFamily="18" charset="2"/>
              </a:rPr>
              <a:t></a:t>
            </a:r>
            <a:r>
              <a:rPr lang="en-US" sz="2400" smtClean="0">
                <a:latin typeface="Arial Narrow" pitchFamily="34" charset="0"/>
              </a:rPr>
              <a:t>d</a:t>
            </a:r>
            <a:r>
              <a:rPr lang="en-US" sz="2400" baseline="-20000" smtClean="0">
                <a:latin typeface="Arial Narrow" pitchFamily="34" charset="0"/>
              </a:rPr>
              <a:t>i</a:t>
            </a:r>
            <a:r>
              <a:rPr lang="en-US" sz="2400" baseline="20000" smtClean="0">
                <a:latin typeface="Arial Narrow" pitchFamily="34" charset="0"/>
              </a:rPr>
              <a:t>2 </a:t>
            </a:r>
            <a:r>
              <a:rPr lang="en-US" sz="2400" smtClean="0">
                <a:latin typeface="Arial Narrow" pitchFamily="34" charset="0"/>
              </a:rPr>
              <a:t> = 272</a:t>
            </a:r>
          </a:p>
        </p:txBody>
      </p:sp>
      <p:graphicFrame>
        <p:nvGraphicFramePr>
          <p:cNvPr id="10260" name="Object 20"/>
          <p:cNvGraphicFramePr>
            <a:graphicFrameLocks noChangeAspect="1"/>
          </p:cNvGraphicFramePr>
          <p:nvPr>
            <p:ph sz="quarter" idx="3"/>
          </p:nvPr>
        </p:nvGraphicFramePr>
        <p:xfrm>
          <a:off x="1143000" y="2376488"/>
          <a:ext cx="3200400" cy="1473200"/>
        </p:xfrm>
        <a:graphic>
          <a:graphicData uri="http://schemas.openxmlformats.org/presentationml/2006/ole">
            <p:oleObj spid="_x0000_s2050" name="Equation" r:id="rId3" imgW="1206500" imgH="673100" progId="Equation.3">
              <p:embed/>
            </p:oleObj>
          </a:graphicData>
        </a:graphic>
      </p:graphicFrame>
      <p:graphicFrame>
        <p:nvGraphicFramePr>
          <p:cNvPr id="5125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1" name="Equation" r:id="rId4" imgW="0" imgH="0" progId="Equation.3">
              <p:embed/>
            </p:oleObj>
          </a:graphicData>
        </a:graphic>
      </p:graphicFrame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33400" y="17526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8138" indent="-338138">
              <a:spcBef>
                <a:spcPct val="20000"/>
              </a:spcBef>
              <a:buSzPct val="80000"/>
              <a:buFont typeface="Wingdings" pitchFamily="2" charset="2"/>
              <a:buChar char="v"/>
            </a:pPr>
            <a:r>
              <a:rPr lang="en-US" sz="2400">
                <a:latin typeface="Arial Narrow" pitchFamily="34" charset="0"/>
              </a:rPr>
              <a:t>Menghitung nilai koefisien korelasi</a:t>
            </a:r>
            <a:r>
              <a:rPr lang="en-US" sz="2400" i="1">
                <a:latin typeface="Arial Narrow" pitchFamily="34" charset="0"/>
              </a:rPr>
              <a:t> Spearmen (r</a:t>
            </a:r>
            <a:r>
              <a:rPr lang="en-US" sz="2400" i="1" baseline="-18000">
                <a:latin typeface="Arial Narrow" pitchFamily="34" charset="0"/>
              </a:rPr>
              <a:t>s</a:t>
            </a:r>
            <a:r>
              <a:rPr lang="en-US" sz="2400" i="1">
                <a:latin typeface="Arial Narrow" pitchFamily="34" charset="0"/>
              </a:rPr>
              <a:t>):</a:t>
            </a:r>
            <a:r>
              <a:rPr lang="en-US" sz="2400">
                <a:latin typeface="Arial Narrow" pitchFamily="34" charset="0"/>
              </a:rPr>
              <a:t> </a:t>
            </a:r>
          </a:p>
        </p:txBody>
      </p:sp>
      <p:graphicFrame>
        <p:nvGraphicFramePr>
          <p:cNvPr id="10263" name="Object 23"/>
          <p:cNvGraphicFramePr>
            <a:graphicFrameLocks noChangeAspect="1"/>
          </p:cNvGraphicFramePr>
          <p:nvPr>
            <p:ph sz="quarter" idx="2"/>
          </p:nvPr>
        </p:nvGraphicFramePr>
        <p:xfrm>
          <a:off x="1143000" y="4129088"/>
          <a:ext cx="3276600" cy="1060450"/>
        </p:xfrm>
        <a:graphic>
          <a:graphicData uri="http://schemas.openxmlformats.org/presentationml/2006/ole">
            <p:oleObj spid="_x0000_s2052" name="Equation" r:id="rId5" imgW="1333500" imgH="431800" progId="Equation.3">
              <p:embed/>
            </p:oleObj>
          </a:graphicData>
        </a:graphic>
      </p:graphicFrame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1150938" y="5434013"/>
          <a:ext cx="4183062" cy="966787"/>
        </p:xfrm>
        <a:graphic>
          <a:graphicData uri="http://schemas.openxmlformats.org/presentationml/2006/ole">
            <p:oleObj spid="_x0000_s2053" name="Equation" r:id="rId6" imgW="15748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5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639763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latin typeface="Arial Narrow" pitchFamily="34" charset="0"/>
              </a:rPr>
              <a:t>Langkah berkutnya: uji signifikansi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8534400" cy="1676400"/>
          </a:xfrm>
        </p:spPr>
        <p:txBody>
          <a:bodyPr/>
          <a:lstStyle/>
          <a:p>
            <a:pPr marL="338138" indent="-338138" eaLnBrk="1" hangingPunct="1">
              <a:buSzPct val="80000"/>
              <a:buFont typeface="Wingdings" pitchFamily="2" charset="2"/>
              <a:buChar char="v"/>
            </a:pPr>
            <a:r>
              <a:rPr lang="en-US" sz="2800" dirty="0" err="1" smtClean="0">
                <a:latin typeface="Arial Narrow" pitchFamily="34" charset="0"/>
              </a:rPr>
              <a:t>Mancari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besarnya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nilai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tabel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tabel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koefisien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korelasi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r</a:t>
            </a:r>
            <a:r>
              <a:rPr lang="en-US" sz="2800" baseline="-18000" dirty="0" err="1" smtClean="0">
                <a:latin typeface="Arial Narrow" pitchFamily="34" charset="0"/>
                <a:sym typeface="Wingdings" pitchFamily="2" charset="2"/>
              </a:rPr>
              <a:t>s</a:t>
            </a:r>
            <a:endParaRPr lang="en-US" sz="2800" dirty="0" smtClean="0">
              <a:latin typeface="Arial Narrow" pitchFamily="34" charset="0"/>
              <a:sym typeface="Wingdings" pitchFamily="2" charset="2"/>
            </a:endParaRPr>
          </a:p>
          <a:p>
            <a:pPr marL="338138" indent="-338138" eaLnBrk="1" hangingPunct="1">
              <a:buSzPct val="80000"/>
              <a:buFont typeface="Wingdings" pitchFamily="2" charset="2"/>
              <a:buChar char="v"/>
            </a:pP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Membandingkan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besarnya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nilai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hitung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(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r</a:t>
            </a:r>
            <a:r>
              <a:rPr lang="en-US" sz="2800" baseline="-12000" dirty="0" err="1" smtClean="0">
                <a:latin typeface="Arial Narrow" pitchFamily="34" charset="0"/>
                <a:sym typeface="Wingdings" pitchFamily="2" charset="2"/>
              </a:rPr>
              <a:t>s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)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dengan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nilai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tabel</a:t>
            </a:r>
            <a:endParaRPr lang="en-US" sz="2800" dirty="0" smtClean="0">
              <a:latin typeface="Arial Narrow" pitchFamily="34" charset="0"/>
              <a:sym typeface="Wingdings" pitchFamily="2" charset="2"/>
            </a:endParaRPr>
          </a:p>
          <a:p>
            <a:pPr marL="338138" indent="-338138" eaLnBrk="1" hangingPunct="1">
              <a:buSzPct val="80000"/>
              <a:buFont typeface="Wingdings" pitchFamily="2" charset="2"/>
              <a:buChar char="v"/>
            </a:pP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Merumuskan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kesimpulan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hasil</a:t>
            </a:r>
            <a:r>
              <a:rPr lang="en-US" sz="28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Arial Narrow" pitchFamily="34" charset="0"/>
                <a:sym typeface="Wingdings" pitchFamily="2" charset="2"/>
              </a:rPr>
              <a:t>penelitian</a:t>
            </a:r>
            <a:endParaRPr lang="en-US" sz="2800" dirty="0" smtClean="0">
              <a:latin typeface="Arial Narrow" pitchFamily="34" charset="0"/>
            </a:endParaRPr>
          </a:p>
        </p:txBody>
      </p:sp>
      <p:graphicFrame>
        <p:nvGraphicFramePr>
          <p:cNvPr id="7172" name="Rectangle 5"/>
          <p:cNvGraphicFramePr>
            <a:graphicFrameLocks/>
          </p:cNvGraphicFramePr>
          <p:nvPr/>
        </p:nvGraphicFramePr>
        <p:xfrm>
          <a:off x="1524000" y="1422400"/>
          <a:ext cx="6096000" cy="4064000"/>
        </p:xfrm>
        <a:graphic>
          <a:graphicData uri="http://schemas.openxmlformats.org/presentationml/2006/ole">
            <p:oleObj spid="_x0000_s3074" name="Equation" r:id="rId3" imgW="0" imgH="0" progId="Equation.3">
              <p:embed/>
            </p:oleObj>
          </a:graphicData>
        </a:graphic>
      </p:graphicFrame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28600" y="2971800"/>
            <a:ext cx="861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38138" indent="-338138">
              <a:spcBef>
                <a:spcPct val="20000"/>
              </a:spcBef>
              <a:buSzPct val="80000"/>
              <a:buFont typeface="Wingdings" pitchFamily="2" charset="2"/>
              <a:buChar char="v"/>
            </a:pPr>
            <a:r>
              <a:rPr lang="en-US" sz="2400" dirty="0" err="1">
                <a:latin typeface="Arial Narrow" pitchFamily="34" charset="0"/>
              </a:rPr>
              <a:t>Maka</a:t>
            </a:r>
            <a:r>
              <a:rPr lang="en-US" sz="2400" dirty="0">
                <a:latin typeface="Arial Narrow" pitchFamily="34" charset="0"/>
              </a:rPr>
              <a:t>:</a:t>
            </a:r>
          </a:p>
          <a:p>
            <a:pPr marL="746125" lvl="1" indent="-282575">
              <a:spcBef>
                <a:spcPct val="20000"/>
              </a:spcBef>
              <a:buSzPct val="80000"/>
              <a:buFont typeface="Wingdings" pitchFamily="2" charset="2"/>
              <a:buChar char="ð"/>
            </a:pPr>
            <a:r>
              <a:rPr lang="en-US" sz="2400" dirty="0" err="1">
                <a:latin typeface="Arial Narrow" pitchFamily="34" charset="0"/>
              </a:rPr>
              <a:t>hasil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hitung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(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r</a:t>
            </a:r>
            <a:r>
              <a:rPr lang="en-US" sz="2400" baseline="-12000" dirty="0" err="1">
                <a:latin typeface="Arial Narrow" pitchFamily="34" charset="0"/>
                <a:sym typeface="Wingdings" pitchFamily="2" charset="2"/>
              </a:rPr>
              <a:t>s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) = 0,049</a:t>
            </a:r>
          </a:p>
          <a:p>
            <a:pPr marL="746125" lvl="1" indent="-282575">
              <a:spcBef>
                <a:spcPct val="20000"/>
              </a:spcBef>
              <a:buSzPct val="80000"/>
              <a:buFont typeface="Wingdings" pitchFamily="2" charset="2"/>
              <a:buChar char="ð"/>
            </a:pPr>
            <a:r>
              <a:rPr lang="en-US" sz="2400" dirty="0">
                <a:latin typeface="Arial Narrow" pitchFamily="34" charset="0"/>
                <a:sym typeface="Wingdings" pitchFamily="2" charset="2"/>
              </a:rPr>
              <a:t>n = 12,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maka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nilai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tabel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= </a:t>
            </a:r>
            <a:r>
              <a:rPr lang="en-US" sz="2400" dirty="0" smtClean="0">
                <a:latin typeface="Arial Narrow" pitchFamily="34" charset="0"/>
                <a:sym typeface="Wingdings" pitchFamily="2" charset="2"/>
              </a:rPr>
              <a:t>0,5</a:t>
            </a:r>
            <a:r>
              <a:rPr lang="id-ID" sz="2400" dirty="0" smtClean="0">
                <a:latin typeface="Arial Narrow" pitchFamily="34" charset="0"/>
                <a:sym typeface="Wingdings" pitchFamily="2" charset="2"/>
              </a:rPr>
              <a:t>8</a:t>
            </a:r>
            <a:r>
              <a:rPr lang="en-US" sz="2400" dirty="0" smtClean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(5%),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dan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Arial Narrow" pitchFamily="34" charset="0"/>
                <a:sym typeface="Wingdings" pitchFamily="2" charset="2"/>
              </a:rPr>
              <a:t>0,72 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(1%) </a:t>
            </a:r>
          </a:p>
          <a:p>
            <a:pPr marL="746125" lvl="1" indent="-282575">
              <a:spcBef>
                <a:spcPct val="20000"/>
              </a:spcBef>
              <a:buSzPct val="80000"/>
              <a:buFont typeface="Wingdings" pitchFamily="2" charset="2"/>
              <a:buChar char="ð"/>
            </a:pP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dengan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demikian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nilai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r</a:t>
            </a:r>
            <a:r>
              <a:rPr lang="en-US" sz="2400" baseline="-12000" dirty="0" err="1">
                <a:latin typeface="Arial Narrow" pitchFamily="34" charset="0"/>
                <a:sym typeface="Wingdings" pitchFamily="2" charset="2"/>
              </a:rPr>
              <a:t>s</a:t>
            </a:r>
            <a:r>
              <a:rPr lang="en-US" sz="2400" baseline="-120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&lt;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nilai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tabel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baik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pada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taraf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 5%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maupun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1%</a:t>
            </a:r>
          </a:p>
          <a:p>
            <a:pPr marL="746125" lvl="1" indent="-282575">
              <a:spcBef>
                <a:spcPct val="20000"/>
              </a:spcBef>
              <a:buSzPct val="80000"/>
              <a:buFont typeface="Wingdings" pitchFamily="2" charset="2"/>
              <a:buChar char="ð"/>
            </a:pP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Kesimpulan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, H</a:t>
            </a:r>
            <a:r>
              <a:rPr lang="en-US" sz="2400" baseline="-14000" dirty="0">
                <a:latin typeface="Arial Narrow" pitchFamily="34" charset="0"/>
                <a:sym typeface="Wingdings" pitchFamily="2" charset="2"/>
              </a:rPr>
              <a:t>0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diterima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pada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taraf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5%</a:t>
            </a:r>
          </a:p>
          <a:p>
            <a:pPr marL="746125" lvl="1" indent="-282575">
              <a:spcBef>
                <a:spcPct val="20000"/>
              </a:spcBef>
              <a:buSzPct val="80000"/>
              <a:buFont typeface="Wingdings" pitchFamily="2" charset="2"/>
              <a:buChar char="ð"/>
            </a:pP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Tidak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terdapat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hubungan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yang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signifikan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antara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tingkat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pendidikan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dengan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partisipasi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politik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dan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korelasi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ini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berlaku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dalam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 Narrow" pitchFamily="34" charset="0"/>
                <a:sym typeface="Wingdings" pitchFamily="2" charset="2"/>
              </a:rPr>
              <a:t>populasi</a:t>
            </a:r>
            <a:r>
              <a:rPr lang="en-US" sz="2400" dirty="0">
                <a:latin typeface="Arial Narrow" pitchFamily="34" charset="0"/>
                <a:sym typeface="Wingdings" pitchFamily="2" charset="2"/>
              </a:rPr>
              <a:t>.</a:t>
            </a:r>
            <a:endParaRPr lang="en-US" sz="2400" baseline="-12000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3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23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736"/>
            <a:ext cx="7772400" cy="1165225"/>
          </a:xfrm>
        </p:spPr>
        <p:txBody>
          <a:bodyPr/>
          <a:lstStyle/>
          <a:p>
            <a:pPr algn="l" eaLnBrk="1" hangingPunct="1"/>
            <a:r>
              <a:rPr lang="en-US" dirty="0" smtClean="0"/>
              <a:t>ANALISIS KORELASI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2714620"/>
            <a:ext cx="7086600" cy="3048000"/>
          </a:xfrm>
        </p:spPr>
        <p:txBody>
          <a:bodyPr/>
          <a:lstStyle/>
          <a:p>
            <a:pPr algn="just" eaLnBrk="1" hangingPunct="1"/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korelasi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statistik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menganalisis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kuantitatif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Pendahuluan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Kasus: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mtClean="0"/>
              <a:t>	Seorang mahasiswa melakukan survai untuk meneliti apakah ada korelasi antara nilai statistik  dengan  nilai ekonometrik, untuk kepentingan penelitian tersebut diambil 10 mahasiswa yang telah menempuh mata kuliah statistik dan ekonometrik.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686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Data Yang </a:t>
            </a:r>
            <a:r>
              <a:rPr lang="en-US" sz="2800" dirty="0" err="1" smtClean="0"/>
              <a:t>dikumpulkan</a:t>
            </a:r>
            <a:r>
              <a:rPr lang="id-ID" sz="2800" dirty="0" smtClean="0"/>
              <a:t> adalah sebagai berikut :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  <p:graphicFrame>
        <p:nvGraphicFramePr>
          <p:cNvPr id="38953" name="Group 41"/>
          <p:cNvGraphicFramePr>
            <a:graphicFrameLocks noGrp="1"/>
          </p:cNvGraphicFramePr>
          <p:nvPr>
            <p:ph sz="half" idx="2"/>
          </p:nvPr>
        </p:nvGraphicFramePr>
        <p:xfrm>
          <a:off x="357159" y="1714488"/>
          <a:ext cx="8358247" cy="1785950"/>
        </p:xfrm>
        <a:graphic>
          <a:graphicData uri="http://schemas.openxmlformats.org/drawingml/2006/table">
            <a:tbl>
              <a:tblPr/>
              <a:tblGrid>
                <a:gridCol w="2428891"/>
                <a:gridCol w="571504"/>
                <a:gridCol w="500066"/>
                <a:gridCol w="571504"/>
                <a:gridCol w="642942"/>
                <a:gridCol w="642942"/>
                <a:gridCol w="642942"/>
                <a:gridCol w="571504"/>
                <a:gridCol w="642942"/>
                <a:gridCol w="642942"/>
                <a:gridCol w="500068"/>
              </a:tblGrid>
              <a:tr h="82428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Statistik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16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Ekonometrik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dirty="0" smtClean="0"/>
              <a:t>A</a:t>
            </a:r>
            <a:r>
              <a:rPr lang="en-US" dirty="0" err="1" smtClean="0"/>
              <a:t>nalisis</a:t>
            </a:r>
            <a:r>
              <a:rPr lang="en-US" dirty="0" smtClean="0"/>
              <a:t> Data</a:t>
            </a:r>
          </a:p>
        </p:txBody>
      </p:sp>
      <p:graphicFrame>
        <p:nvGraphicFramePr>
          <p:cNvPr id="40503" name="Group 567"/>
          <p:cNvGraphicFramePr>
            <a:graphicFrameLocks noGrp="1"/>
          </p:cNvGraphicFramePr>
          <p:nvPr>
            <p:ph sz="half" idx="2"/>
          </p:nvPr>
        </p:nvGraphicFramePr>
        <p:xfrm>
          <a:off x="1066800" y="1752600"/>
          <a:ext cx="6524627" cy="4249757"/>
        </p:xfrm>
        <a:graphic>
          <a:graphicData uri="http://schemas.openxmlformats.org/drawingml/2006/table">
            <a:tbl>
              <a:tblPr/>
              <a:tblGrid>
                <a:gridCol w="685733"/>
                <a:gridCol w="939709"/>
                <a:gridCol w="939709"/>
                <a:gridCol w="1040029"/>
                <a:gridCol w="1040029"/>
                <a:gridCol w="939709"/>
                <a:gridCol w="939709"/>
              </a:tblGrid>
              <a:tr h="3352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Rank 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Rank 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1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6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4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6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7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6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4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6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4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6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Jlh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" name="Object 7"/>
          <p:cNvGraphicFramePr>
            <a:graphicFrameLocks noChangeAspect="1"/>
          </p:cNvGraphicFramePr>
          <p:nvPr>
            <p:ph idx="1"/>
          </p:nvPr>
        </p:nvGraphicFramePr>
        <p:xfrm>
          <a:off x="1441450" y="1828800"/>
          <a:ext cx="2832100" cy="1243013"/>
        </p:xfrm>
        <a:graphic>
          <a:graphicData uri="http://schemas.openxmlformats.org/presentationml/2006/ole">
            <p:oleObj spid="_x0000_s4098" name="Equation" r:id="rId4" imgW="1041120" imgH="457200" progId="Equation.3">
              <p:embed/>
            </p:oleObj>
          </a:graphicData>
        </a:graphic>
      </p:graphicFrame>
      <p:graphicFrame>
        <p:nvGraphicFramePr>
          <p:cNvPr id="28676" name="Object 7"/>
          <p:cNvGraphicFramePr>
            <a:graphicFrameLocks noChangeAspect="1"/>
          </p:cNvGraphicFramePr>
          <p:nvPr/>
        </p:nvGraphicFramePr>
        <p:xfrm>
          <a:off x="850900" y="3800475"/>
          <a:ext cx="4164013" cy="1108075"/>
        </p:xfrm>
        <a:graphic>
          <a:graphicData uri="http://schemas.openxmlformats.org/presentationml/2006/ole">
            <p:oleObj spid="_x0000_s4099" name="Equation" r:id="rId5" imgW="15746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5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err="1"/>
              <a:t>Pengujian</a:t>
            </a:r>
            <a:r>
              <a:rPr lang="en-US" sz="2400" b="1" dirty="0"/>
              <a:t> </a:t>
            </a:r>
            <a:r>
              <a:rPr lang="en-US" sz="2400" b="1" dirty="0" err="1"/>
              <a:t>Hipotesis</a:t>
            </a:r>
            <a:r>
              <a:rPr lang="en-US" sz="2400" b="1" dirty="0"/>
              <a:t>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r>
              <a:rPr lang="en-US" sz="2400" dirty="0"/>
              <a:t> r </a:t>
            </a:r>
            <a:r>
              <a:rPr lang="en-US" sz="2400" dirty="0" err="1"/>
              <a:t>htung</a:t>
            </a:r>
            <a:r>
              <a:rPr lang="en-US" sz="2400" dirty="0"/>
              <a:t>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/>
              <a:t>  </a:t>
            </a:r>
            <a:r>
              <a:rPr lang="en-US" sz="2400" dirty="0">
                <a:sym typeface="Symbol" pitchFamily="18" charset="2"/>
              </a:rPr>
              <a:t></a:t>
            </a:r>
            <a:r>
              <a:rPr lang="en-US" sz="2400" baseline="-25000" dirty="0" err="1"/>
              <a:t>hitung</a:t>
            </a:r>
            <a:r>
              <a:rPr lang="en-US" sz="2400" dirty="0"/>
              <a:t> (0,96) &gt; </a:t>
            </a:r>
            <a:r>
              <a:rPr lang="en-US" sz="2400" dirty="0">
                <a:sym typeface="Symbol" pitchFamily="18" charset="2"/>
              </a:rPr>
              <a:t></a:t>
            </a:r>
            <a:r>
              <a:rPr lang="en-US" sz="2400" dirty="0"/>
              <a:t> </a:t>
            </a:r>
            <a:r>
              <a:rPr lang="en-US" sz="2400" baseline="-25000" dirty="0" err="1"/>
              <a:t>tabel</a:t>
            </a:r>
            <a:r>
              <a:rPr lang="en-US" sz="2400" baseline="-25000" dirty="0"/>
              <a:t> </a:t>
            </a:r>
            <a:r>
              <a:rPr lang="en-US" sz="2400" dirty="0"/>
              <a:t>(0,738)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r>
              <a:rPr lang="en-US" sz="2400" dirty="0"/>
              <a:t> t </a:t>
            </a:r>
            <a:r>
              <a:rPr lang="en-US" sz="2400" dirty="0" err="1"/>
              <a:t>hitung</a:t>
            </a:r>
            <a:r>
              <a:rPr lang="en-US" sz="2400" dirty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914400" y="43434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9701" name="Object 6"/>
          <p:cNvGraphicFramePr>
            <a:graphicFrameLocks noChangeAspect="1"/>
          </p:cNvGraphicFramePr>
          <p:nvPr/>
        </p:nvGraphicFramePr>
        <p:xfrm>
          <a:off x="857224" y="3714752"/>
          <a:ext cx="2738438" cy="1181100"/>
        </p:xfrm>
        <a:graphic>
          <a:graphicData uri="http://schemas.openxmlformats.org/presentationml/2006/ole">
            <p:oleObj spid="_x0000_s5122" name="Equation" r:id="rId4" imgW="863280" imgH="507960" progId="Equation.3">
              <p:embed/>
            </p:oleObj>
          </a:graphicData>
        </a:graphic>
      </p:graphicFrame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142976" y="5357826"/>
            <a:ext cx="632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/>
              <a:t>t </a:t>
            </a:r>
            <a:r>
              <a:rPr lang="en-US" sz="3200" baseline="-25000" dirty="0" err="1"/>
              <a:t>hitung</a:t>
            </a:r>
            <a:r>
              <a:rPr lang="en-US" sz="3200" dirty="0"/>
              <a:t> (9,697) &gt; t </a:t>
            </a:r>
            <a:r>
              <a:rPr lang="en-US" sz="3200" baseline="-25000" dirty="0" err="1"/>
              <a:t>tabel</a:t>
            </a:r>
            <a:r>
              <a:rPr lang="en-US" sz="3200" baseline="-25000" dirty="0"/>
              <a:t> </a:t>
            </a:r>
            <a:r>
              <a:rPr lang="en-US" sz="3200" dirty="0"/>
              <a:t>(1,86)</a:t>
            </a:r>
          </a:p>
        </p:txBody>
      </p:sp>
      <p:graphicFrame>
        <p:nvGraphicFramePr>
          <p:cNvPr id="29703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4000496" y="3857628"/>
          <a:ext cx="3529034" cy="1071570"/>
        </p:xfrm>
        <a:graphic>
          <a:graphicData uri="http://schemas.openxmlformats.org/presentationml/2006/ole">
            <p:oleObj spid="_x0000_s5123" name="Equation" r:id="rId5" imgW="1485900" imgH="482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b="1" dirty="0" err="1" smtClean="0"/>
              <a:t>Kesimpulan</a:t>
            </a:r>
            <a:endParaRPr lang="en-US" sz="40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Karena </a:t>
            </a:r>
            <a:r>
              <a:rPr lang="en-US" smtClean="0">
                <a:sym typeface="Symbol" pitchFamily="18" charset="2"/>
              </a:rPr>
              <a:t></a:t>
            </a:r>
            <a:r>
              <a:rPr lang="en-US" baseline="-25000" smtClean="0"/>
              <a:t>hitung</a:t>
            </a:r>
            <a:r>
              <a:rPr lang="en-US" smtClean="0"/>
              <a:t> &gt; dari </a:t>
            </a:r>
            <a:r>
              <a:rPr lang="en-US" smtClean="0">
                <a:sym typeface="Symbol" pitchFamily="18" charset="2"/>
              </a:rPr>
              <a:t></a:t>
            </a:r>
            <a:r>
              <a:rPr lang="en-US" baseline="-25000" smtClean="0"/>
              <a:t>tabel</a:t>
            </a:r>
            <a:r>
              <a:rPr lang="en-US" smtClean="0"/>
              <a:t> maka H</a:t>
            </a:r>
            <a:r>
              <a:rPr lang="en-US" baseline="-25000" smtClean="0"/>
              <a:t>a </a:t>
            </a:r>
            <a:r>
              <a:rPr lang="en-US" smtClean="0"/>
              <a:t>diterima.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Karena t</a:t>
            </a:r>
            <a:r>
              <a:rPr lang="en-US" baseline="-25000" smtClean="0"/>
              <a:t> hitung </a:t>
            </a:r>
            <a:r>
              <a:rPr lang="en-US" smtClean="0"/>
              <a:t>&gt; dari t </a:t>
            </a:r>
            <a:r>
              <a:rPr lang="en-US" baseline="-25000" smtClean="0"/>
              <a:t>tabel </a:t>
            </a:r>
            <a:r>
              <a:rPr lang="en-US" smtClean="0"/>
              <a:t>maka H</a:t>
            </a:r>
            <a:r>
              <a:rPr lang="en-US" baseline="-25000" smtClean="0"/>
              <a:t>a</a:t>
            </a:r>
            <a:r>
              <a:rPr lang="en-US" smtClean="0"/>
              <a:t> diterima.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Kesimpulan: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Terdapat korelasi positif antara kemampuan mahasiswa dalam memahami ilmu statistika dan ilmu ekonometrika.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04800" y="152400"/>
            <a:ext cx="8229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79400" indent="-2794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Arial Narrow" pitchFamily="34" charset="0"/>
              </a:rPr>
              <a:t>Soal latihan:</a:t>
            </a:r>
          </a:p>
          <a:p>
            <a:pPr marL="279400" indent="-2794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latin typeface="Arial Narrow" pitchFamily="34" charset="0"/>
              </a:rPr>
              <a:t>	Suatu penelitian ingin mengetahui, adakah hubungan yang signifikan antara kondisi ekonomi (X) dengan tingkat religiusitas (Y).</a:t>
            </a:r>
          </a:p>
          <a:p>
            <a:pPr marL="279400" indent="-279400">
              <a:lnSpc>
                <a:spcPct val="90000"/>
              </a:lnSpc>
              <a:spcBef>
                <a:spcPct val="20000"/>
              </a:spcBef>
            </a:pPr>
            <a:r>
              <a:rPr lang="en-US" sz="2400" b="1" u="sng">
                <a:latin typeface="Arial Narrow" pitchFamily="34" charset="0"/>
              </a:rPr>
              <a:t>Pertanyaan:</a:t>
            </a:r>
          </a:p>
          <a:p>
            <a:pPr marL="279400" indent="-2794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latin typeface="Arial Narrow" pitchFamily="34" charset="0"/>
              </a:rPr>
              <a:t>Rumuskan hipotesisnya (H</a:t>
            </a:r>
            <a:r>
              <a:rPr lang="en-US" sz="2400" baseline="-18000">
                <a:latin typeface="Arial Narrow" pitchFamily="34" charset="0"/>
              </a:rPr>
              <a:t>o</a:t>
            </a:r>
            <a:r>
              <a:rPr lang="en-US" sz="2400">
                <a:latin typeface="Arial Narrow" pitchFamily="34" charset="0"/>
              </a:rPr>
              <a:t> &amp; H</a:t>
            </a:r>
            <a:r>
              <a:rPr lang="en-US" sz="2400" baseline="-20000">
                <a:latin typeface="Arial Narrow" pitchFamily="34" charset="0"/>
              </a:rPr>
              <a:t>a</a:t>
            </a:r>
            <a:r>
              <a:rPr lang="en-US" sz="2400">
                <a:latin typeface="Arial Narrow" pitchFamily="34" charset="0"/>
              </a:rPr>
              <a:t>)!</a:t>
            </a:r>
          </a:p>
          <a:p>
            <a:pPr marL="279400" indent="-2794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latin typeface="Arial Narrow" pitchFamily="34" charset="0"/>
              </a:rPr>
              <a:t>Hitunglah besarnya angka korelasinya (r</a:t>
            </a:r>
            <a:r>
              <a:rPr lang="en-US" sz="2400" baseline="-20000">
                <a:latin typeface="Arial Narrow" pitchFamily="34" charset="0"/>
              </a:rPr>
              <a:t>s</a:t>
            </a:r>
            <a:r>
              <a:rPr lang="en-US" sz="2400">
                <a:latin typeface="Arial Narrow" pitchFamily="34" charset="0"/>
              </a:rPr>
              <a:t>)!</a:t>
            </a:r>
          </a:p>
          <a:p>
            <a:pPr marL="279400" indent="-2794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latin typeface="Arial Narrow" pitchFamily="34" charset="0"/>
              </a:rPr>
              <a:t>Rumuskan kesimpulannya, jika ditetapkan taraf probabilitas 5%!</a:t>
            </a:r>
            <a:endParaRPr lang="en-US" sz="2800">
              <a:latin typeface="Arial Narrow" pitchFamily="34" charset="0"/>
            </a:endParaRPr>
          </a:p>
        </p:txBody>
      </p:sp>
      <p:graphicFrame>
        <p:nvGraphicFramePr>
          <p:cNvPr id="30074" name="Group 378"/>
          <p:cNvGraphicFramePr>
            <a:graphicFrameLocks noGrp="1"/>
          </p:cNvGraphicFramePr>
          <p:nvPr>
            <p:ph sz="half" idx="1"/>
          </p:nvPr>
        </p:nvGraphicFramePr>
        <p:xfrm>
          <a:off x="228600" y="4178300"/>
          <a:ext cx="8521700" cy="1615440"/>
        </p:xfrm>
        <a:graphic>
          <a:graphicData uri="http://schemas.openxmlformats.org/drawingml/2006/table">
            <a:tbl>
              <a:tblPr/>
              <a:tblGrid>
                <a:gridCol w="60960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  <a:gridCol w="56515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Resp.  &amp; Nilai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072" name="Text Box 376"/>
          <p:cNvSpPr txBox="1">
            <a:spLocks noChangeArrowheads="1"/>
          </p:cNvSpPr>
          <p:nvPr/>
        </p:nvSpPr>
        <p:spPr bwMode="auto">
          <a:xfrm>
            <a:off x="304800" y="3429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Data yang berhasil dikumpulkan, sbb: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3007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0" name="Text Box 18"/>
          <p:cNvSpPr txBox="1">
            <a:spLocks noChangeArrowheads="1"/>
          </p:cNvSpPr>
          <p:nvPr/>
        </p:nvSpPr>
        <p:spPr bwMode="auto">
          <a:xfrm>
            <a:off x="533400" y="571480"/>
            <a:ext cx="8070850" cy="341632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990000"/>
                </a:solidFill>
              </a:rPr>
              <a:t>Contoh</a:t>
            </a:r>
            <a:r>
              <a:rPr lang="en-US" sz="2400" dirty="0">
                <a:solidFill>
                  <a:srgbClr val="990000"/>
                </a:solidFill>
              </a:rPr>
              <a:t> :</a:t>
            </a:r>
          </a:p>
          <a:p>
            <a:r>
              <a:rPr lang="en-US" sz="2400" dirty="0">
                <a:solidFill>
                  <a:srgbClr val="990000"/>
                </a:solidFill>
              </a:rPr>
              <a:t>10 </a:t>
            </a:r>
            <a:r>
              <a:rPr lang="en-US" sz="2400" dirty="0" err="1">
                <a:solidFill>
                  <a:srgbClr val="990000"/>
                </a:solidFill>
              </a:rPr>
              <a:t>orang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siswa</a:t>
            </a:r>
            <a:r>
              <a:rPr lang="en-US" sz="2400" dirty="0">
                <a:solidFill>
                  <a:srgbClr val="990000"/>
                </a:solidFill>
              </a:rPr>
              <a:t> yang </a:t>
            </a:r>
            <a:r>
              <a:rPr lang="en-US" sz="2400" dirty="0" err="1">
                <a:solidFill>
                  <a:srgbClr val="990000"/>
                </a:solidFill>
              </a:rPr>
              <a:t>memiliki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perilaku</a:t>
            </a:r>
            <a:r>
              <a:rPr lang="en-US" sz="2400" dirty="0">
                <a:solidFill>
                  <a:srgbClr val="990000"/>
                </a:solidFill>
              </a:rPr>
              <a:t> (</a:t>
            </a:r>
            <a:r>
              <a:rPr lang="en-US" sz="2400" dirty="0" err="1">
                <a:solidFill>
                  <a:srgbClr val="990000"/>
                </a:solidFill>
              </a:rPr>
              <a:t>sangat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baik</a:t>
            </a:r>
            <a:r>
              <a:rPr lang="en-US" sz="2400" dirty="0">
                <a:solidFill>
                  <a:srgbClr val="990000"/>
                </a:solidFill>
              </a:rPr>
              <a:t>, </a:t>
            </a:r>
            <a:r>
              <a:rPr lang="en-US" sz="2400" dirty="0" err="1">
                <a:solidFill>
                  <a:srgbClr val="990000"/>
                </a:solidFill>
              </a:rPr>
              <a:t>baik</a:t>
            </a:r>
            <a:r>
              <a:rPr lang="en-US" sz="2400" dirty="0">
                <a:solidFill>
                  <a:srgbClr val="990000"/>
                </a:solidFill>
              </a:rPr>
              <a:t>, </a:t>
            </a:r>
            <a:r>
              <a:rPr lang="en-US" sz="2400" dirty="0" err="1">
                <a:solidFill>
                  <a:srgbClr val="990000"/>
                </a:solidFill>
              </a:rPr>
              <a:t>cukup</a:t>
            </a:r>
            <a:r>
              <a:rPr lang="en-US" sz="2400" dirty="0">
                <a:solidFill>
                  <a:srgbClr val="990000"/>
                </a:solidFill>
              </a:rPr>
              <a:t>, </a:t>
            </a:r>
            <a:r>
              <a:rPr lang="en-US" sz="2400" dirty="0" err="1">
                <a:solidFill>
                  <a:srgbClr val="990000"/>
                </a:solidFill>
              </a:rPr>
              <a:t>kurang</a:t>
            </a:r>
            <a:r>
              <a:rPr lang="en-US" sz="2400" dirty="0">
                <a:solidFill>
                  <a:srgbClr val="990000"/>
                </a:solidFill>
              </a:rPr>
              <a:t>) </a:t>
            </a:r>
            <a:r>
              <a:rPr lang="en-US" sz="2400" dirty="0" err="1">
                <a:solidFill>
                  <a:srgbClr val="990000"/>
                </a:solidFill>
              </a:rPr>
              <a:t>dibandingkan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</a:p>
          <a:p>
            <a:r>
              <a:rPr lang="en-US" sz="2400" dirty="0" err="1">
                <a:solidFill>
                  <a:srgbClr val="990000"/>
                </a:solidFill>
              </a:rPr>
              <a:t>dengan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tingkat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kerajinannya</a:t>
            </a:r>
            <a:r>
              <a:rPr lang="en-US" sz="2400" dirty="0">
                <a:solidFill>
                  <a:srgbClr val="990000"/>
                </a:solidFill>
              </a:rPr>
              <a:t> (</a:t>
            </a:r>
            <a:r>
              <a:rPr lang="en-US" sz="2400" dirty="0" err="1">
                <a:solidFill>
                  <a:srgbClr val="990000"/>
                </a:solidFill>
              </a:rPr>
              <a:t>sangat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rajin</a:t>
            </a:r>
            <a:r>
              <a:rPr lang="en-US" sz="2400" dirty="0">
                <a:solidFill>
                  <a:srgbClr val="990000"/>
                </a:solidFill>
              </a:rPr>
              <a:t>, </a:t>
            </a:r>
            <a:r>
              <a:rPr lang="en-US" sz="2400" dirty="0" err="1">
                <a:solidFill>
                  <a:srgbClr val="990000"/>
                </a:solidFill>
              </a:rPr>
              <a:t>rajin</a:t>
            </a:r>
            <a:r>
              <a:rPr lang="en-US" sz="2400" dirty="0">
                <a:solidFill>
                  <a:srgbClr val="990000"/>
                </a:solidFill>
              </a:rPr>
              <a:t>, </a:t>
            </a:r>
            <a:r>
              <a:rPr lang="en-US" sz="2400" dirty="0" err="1">
                <a:solidFill>
                  <a:srgbClr val="990000"/>
                </a:solidFill>
              </a:rPr>
              <a:t>biasa</a:t>
            </a:r>
            <a:r>
              <a:rPr lang="en-US" sz="2400" dirty="0">
                <a:solidFill>
                  <a:srgbClr val="990000"/>
                </a:solidFill>
              </a:rPr>
              <a:t>, </a:t>
            </a:r>
            <a:r>
              <a:rPr lang="en-US" sz="2400" dirty="0" err="1">
                <a:solidFill>
                  <a:srgbClr val="990000"/>
                </a:solidFill>
              </a:rPr>
              <a:t>malas</a:t>
            </a:r>
            <a:r>
              <a:rPr lang="en-US" sz="2400" dirty="0">
                <a:solidFill>
                  <a:srgbClr val="990000"/>
                </a:solidFill>
              </a:rPr>
              <a:t>)</a:t>
            </a:r>
          </a:p>
          <a:p>
            <a:r>
              <a:rPr lang="en-US" sz="2400" dirty="0" err="1">
                <a:solidFill>
                  <a:srgbClr val="990000"/>
                </a:solidFill>
              </a:rPr>
              <a:t>Siswa</a:t>
            </a:r>
            <a:r>
              <a:rPr lang="en-US" sz="2400" dirty="0">
                <a:solidFill>
                  <a:srgbClr val="990000"/>
                </a:solidFill>
              </a:rPr>
              <a:t>        :     A     B     C     D     E     F     G     H     I     J</a:t>
            </a:r>
          </a:p>
          <a:p>
            <a:r>
              <a:rPr lang="en-US" sz="2400" dirty="0" err="1">
                <a:solidFill>
                  <a:srgbClr val="990000"/>
                </a:solidFill>
              </a:rPr>
              <a:t>Perilaku</a:t>
            </a:r>
            <a:r>
              <a:rPr lang="en-US" sz="2400" dirty="0">
                <a:solidFill>
                  <a:srgbClr val="990000"/>
                </a:solidFill>
              </a:rPr>
              <a:t>    :      2     4     1     3      4     2     3     1     3     2</a:t>
            </a:r>
          </a:p>
          <a:p>
            <a:r>
              <a:rPr lang="en-US" sz="2400" dirty="0" err="1">
                <a:solidFill>
                  <a:srgbClr val="990000"/>
                </a:solidFill>
              </a:rPr>
              <a:t>Kerajinan</a:t>
            </a:r>
            <a:r>
              <a:rPr lang="en-US" sz="2400" dirty="0">
                <a:solidFill>
                  <a:srgbClr val="990000"/>
                </a:solidFill>
              </a:rPr>
              <a:t>   :     3     2     1     4      4     3     2     1     2     3</a:t>
            </a:r>
          </a:p>
          <a:p>
            <a:r>
              <a:rPr lang="en-US" sz="2400" dirty="0" err="1">
                <a:solidFill>
                  <a:srgbClr val="990000"/>
                </a:solidFill>
              </a:rPr>
              <a:t>Apakah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ada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korelasi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antara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perilaku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siswa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dengan</a:t>
            </a:r>
            <a:r>
              <a:rPr lang="en-US" sz="2400" dirty="0">
                <a:solidFill>
                  <a:srgbClr val="990000"/>
                </a:solidFill>
              </a:rPr>
              <a:t> </a:t>
            </a:r>
            <a:r>
              <a:rPr lang="en-US" sz="2400" dirty="0" err="1">
                <a:solidFill>
                  <a:srgbClr val="990000"/>
                </a:solidFill>
              </a:rPr>
              <a:t>kerajinannya</a:t>
            </a:r>
            <a:r>
              <a:rPr lang="en-US" sz="2400" dirty="0">
                <a:solidFill>
                  <a:srgbClr val="990000"/>
                </a:solidFill>
              </a:rPr>
              <a:t> ?</a:t>
            </a:r>
          </a:p>
        </p:txBody>
      </p:sp>
      <p:graphicFrame>
        <p:nvGraphicFramePr>
          <p:cNvPr id="42060" name="Group 76"/>
          <p:cNvGraphicFramePr>
            <a:graphicFrameLocks noGrp="1"/>
          </p:cNvGraphicFramePr>
          <p:nvPr/>
        </p:nvGraphicFramePr>
        <p:xfrm>
          <a:off x="500036" y="4214818"/>
          <a:ext cx="8072490" cy="2143139"/>
        </p:xfrm>
        <a:graphic>
          <a:graphicData uri="http://schemas.openxmlformats.org/drawingml/2006/table">
            <a:tbl>
              <a:tblPr/>
              <a:tblGrid>
                <a:gridCol w="1345415"/>
                <a:gridCol w="1345415"/>
                <a:gridCol w="1345415"/>
                <a:gridCol w="1345415"/>
                <a:gridCol w="1345415"/>
                <a:gridCol w="1345415"/>
              </a:tblGrid>
              <a:tr h="474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Siswa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Perilaku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Kerajinan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WP MathExtendedA" pitchFamily="2" charset="2"/>
                        </a:rPr>
                        <a:t>Σd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WP MathExtendedA" pitchFamily="2" charset="2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480"/>
            <a:ext cx="8401080" cy="585791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2600" dirty="0" err="1" smtClean="0"/>
              <a:t>Contoh</a:t>
            </a:r>
            <a:r>
              <a:rPr lang="en-US" sz="2600" dirty="0" smtClean="0"/>
              <a:t> 6</a:t>
            </a:r>
          </a:p>
          <a:p>
            <a:pPr eaLnBrk="1" hangingPunct="1"/>
            <a:endParaRPr lang="en-US" sz="2600" dirty="0" smtClean="0"/>
          </a:p>
          <a:p>
            <a:pPr lvl="1" eaLnBrk="1" hangingPunct="1">
              <a:buFontTx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Hitunglah</a:t>
            </a:r>
            <a:r>
              <a:rPr lang="en-US" sz="2600" dirty="0" smtClean="0"/>
              <a:t> </a:t>
            </a:r>
            <a:r>
              <a:rPr lang="en-US" sz="2600" dirty="0" err="1" smtClean="0"/>
              <a:t>koefisien</a:t>
            </a:r>
            <a:r>
              <a:rPr lang="en-US" sz="2600" dirty="0" smtClean="0"/>
              <a:t> </a:t>
            </a:r>
            <a:r>
              <a:rPr lang="en-US" sz="2600" dirty="0" err="1" smtClean="0"/>
              <a:t>korelasi</a:t>
            </a:r>
            <a:r>
              <a:rPr lang="en-US" sz="2600" dirty="0" smtClean="0"/>
              <a:t> Spearman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sampel</a:t>
            </a:r>
            <a:r>
              <a:rPr lang="en-US" sz="2600" dirty="0" smtClean="0"/>
              <a:t> data </a:t>
            </a:r>
            <a:r>
              <a:rPr lang="en-US" sz="2600" dirty="0" err="1" smtClean="0"/>
              <a:t>berikut</a:t>
            </a:r>
            <a:endParaRPr lang="en-US" sz="2600" dirty="0" smtClean="0"/>
          </a:p>
          <a:p>
            <a:pPr lvl="1" eaLnBrk="1" hangingPunct="1"/>
            <a:endParaRPr lang="en-US" sz="2600" dirty="0" smtClean="0"/>
          </a:p>
          <a:p>
            <a:pPr lvl="1" eaLnBrk="1" hangingPunct="1">
              <a:buFontTx/>
              <a:buNone/>
            </a:pPr>
            <a:r>
              <a:rPr lang="en-US" sz="2600" dirty="0" smtClean="0"/>
              <a:t>	(a)   X    30   17   35   28   42   25   19   29</a:t>
            </a:r>
          </a:p>
          <a:p>
            <a:pPr lvl="1" eaLnBrk="1" hangingPunct="1">
              <a:buFontTx/>
              <a:buNone/>
            </a:pPr>
            <a:r>
              <a:rPr lang="en-US" sz="2600" dirty="0" smtClean="0"/>
              <a:t>	       Y     35   31   43   46   50   32   33   42</a:t>
            </a:r>
          </a:p>
          <a:p>
            <a:pPr lvl="1" eaLnBrk="1" hangingPunct="1"/>
            <a:endParaRPr lang="en-US" sz="2600" dirty="0" smtClean="0"/>
          </a:p>
          <a:p>
            <a:pPr lvl="1" eaLnBrk="1" hangingPunct="1">
              <a:buFontTx/>
              <a:buNone/>
            </a:pPr>
            <a:r>
              <a:rPr lang="en-US" sz="2600" dirty="0" smtClean="0"/>
              <a:t>	</a:t>
            </a:r>
          </a:p>
          <a:p>
            <a:pPr lvl="1" eaLnBrk="1" hangingPunct="1">
              <a:buFontTx/>
              <a:buNone/>
            </a:pPr>
            <a:r>
              <a:rPr lang="en-US" sz="2600" dirty="0" smtClean="0"/>
              <a:t>     (b)   X    6,3   5,8   6,1   6,9   3,4   1,8   9,4   4,7      </a:t>
            </a:r>
          </a:p>
          <a:p>
            <a:pPr lvl="1" eaLnBrk="1" hangingPunct="1">
              <a:buFontTx/>
              <a:buNone/>
            </a:pPr>
            <a:r>
              <a:rPr lang="en-US" sz="2600" dirty="0" smtClean="0"/>
              <a:t>	        Y    5,3   8,6   4,7   4,2   4,9   6,1   5,1   6,3     </a:t>
            </a:r>
          </a:p>
          <a:p>
            <a:pPr lvl="1" eaLnBrk="1" hangingPunct="1"/>
            <a:endParaRPr lang="en-US" sz="2600" dirty="0" smtClean="0"/>
          </a:p>
          <a:p>
            <a:pPr lvl="1" eaLnBrk="1" hangingPunct="1">
              <a:buFontTx/>
              <a:buNone/>
            </a:pPr>
            <a:r>
              <a:rPr lang="en-US" sz="2600" dirty="0" smtClean="0"/>
              <a:t>	       X    7,2   2,4</a:t>
            </a:r>
          </a:p>
          <a:p>
            <a:pPr lvl="1" eaLnBrk="1" hangingPunct="1">
              <a:buFontTx/>
              <a:buNone/>
            </a:pPr>
            <a:r>
              <a:rPr lang="en-US" sz="2600" dirty="0" smtClean="0"/>
              <a:t>            Y   6,8   5,2</a:t>
            </a:r>
          </a:p>
          <a:p>
            <a:pPr lvl="1" eaLnBrk="1" hangingPunct="1">
              <a:buFontTx/>
              <a:buNone/>
            </a:pPr>
            <a:endParaRPr lang="en-US" sz="2600" dirty="0" smtClean="0"/>
          </a:p>
          <a:p>
            <a:pPr lvl="1" eaLnBrk="1" hangingPunct="1">
              <a:buFontTx/>
              <a:buNone/>
            </a:pPr>
            <a:endParaRPr lang="en-US" sz="2600" dirty="0" smtClean="0"/>
          </a:p>
          <a:p>
            <a:pPr lvl="1" eaLnBrk="1" hangingPunct="1">
              <a:buFontTx/>
              <a:buNone/>
            </a:pPr>
            <a:r>
              <a:rPr lang="en-US" sz="2600" dirty="0" smtClean="0"/>
              <a:t>	(c)   X    5,0   8,0   2,0   4,0   3,0   7,0   1,0   6,0</a:t>
            </a:r>
          </a:p>
          <a:p>
            <a:pPr lvl="2" eaLnBrk="1" hangingPunct="1">
              <a:buFontTx/>
              <a:buNone/>
            </a:pPr>
            <a:r>
              <a:rPr lang="en-US" sz="2600" dirty="0" smtClean="0"/>
              <a:t>	 Y    1,0   6,0   4,5   2,0   7,0   8,0   4,0   3,0</a:t>
            </a:r>
          </a:p>
          <a:p>
            <a:pPr lvl="2" eaLnBrk="1" hangingPunct="1">
              <a:buFontTx/>
              <a:buNone/>
            </a:pPr>
            <a:endParaRPr lang="en-US" sz="1800" dirty="0" smtClean="0"/>
          </a:p>
          <a:p>
            <a:pPr lvl="1" eaLnBrk="1" hangingPunct="1">
              <a:buFontTx/>
              <a:buNone/>
            </a:pPr>
            <a:r>
              <a:rPr lang="en-US" sz="18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z="2000" dirty="0" smtClean="0"/>
          </a:p>
          <a:p>
            <a:pPr lvl="1" eaLnBrk="1" hangingPunct="1">
              <a:buFontTx/>
              <a:buNone/>
            </a:pPr>
            <a:r>
              <a:rPr lang="en-US" sz="1800" dirty="0" smtClean="0"/>
              <a:t>	(d)   X   64   63   61   65   62   66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          </a:t>
            </a:r>
            <a:r>
              <a:rPr lang="en-US" sz="1800" dirty="0" smtClean="0"/>
              <a:t>Y   23   25   22   26   21   24</a:t>
            </a:r>
          </a:p>
          <a:p>
            <a:pPr lvl="1" eaLnBrk="1" hangingPunct="1">
              <a:buFontTx/>
              <a:buNone/>
            </a:pPr>
            <a:endParaRPr lang="en-US" sz="1800" dirty="0" smtClean="0"/>
          </a:p>
          <a:p>
            <a:pPr lvl="1" eaLnBrk="1" hangingPunct="1">
              <a:buFontTx/>
              <a:buNone/>
            </a:pPr>
            <a:r>
              <a:rPr lang="en-US" sz="2000" dirty="0" smtClean="0"/>
              <a:t>    </a:t>
            </a:r>
            <a:r>
              <a:rPr lang="en-US" sz="1800" dirty="0" smtClean="0"/>
              <a:t>(e)   X    3   2   5   9   1   10   8   4   7   6</a:t>
            </a:r>
          </a:p>
          <a:p>
            <a:pPr lvl="1" eaLnBrk="1" hangingPunct="1">
              <a:buFontTx/>
              <a:buNone/>
            </a:pPr>
            <a:r>
              <a:rPr lang="en-US" sz="1800" dirty="0" smtClean="0"/>
              <a:t>            Y    4   1   6   7   3   10   9   2   5   8</a:t>
            </a:r>
          </a:p>
          <a:p>
            <a:pPr lvl="1" eaLnBrk="1" hangingPunct="1">
              <a:buFontTx/>
              <a:buNone/>
            </a:pPr>
            <a:endParaRPr lang="en-US" sz="1800" dirty="0" smtClean="0"/>
          </a:p>
          <a:p>
            <a:pPr lvl="1" eaLnBrk="1" hangingPunct="1">
              <a:buFontTx/>
              <a:buNone/>
            </a:pPr>
            <a:r>
              <a:rPr lang="en-US" sz="2000" dirty="0" smtClean="0"/>
              <a:t>     </a:t>
            </a:r>
            <a:r>
              <a:rPr lang="en-US" sz="1800" dirty="0" smtClean="0"/>
              <a:t>(f)    X   82    98    87   40    116    113    111    </a:t>
            </a:r>
          </a:p>
          <a:p>
            <a:pPr lvl="1" eaLnBrk="1" hangingPunct="1">
              <a:buFontTx/>
              <a:buNone/>
            </a:pPr>
            <a:r>
              <a:rPr lang="en-US" sz="1800" dirty="0" smtClean="0"/>
              <a:t>             Y   42    46    39   37      65      88      86  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     </a:t>
            </a:r>
          </a:p>
          <a:p>
            <a:pPr lvl="1" eaLnBrk="1" hangingPunct="1">
              <a:buFontTx/>
              <a:buNone/>
            </a:pPr>
            <a:r>
              <a:rPr lang="en-US" sz="2000" dirty="0" smtClean="0"/>
              <a:t>            </a:t>
            </a:r>
            <a:r>
              <a:rPr lang="en-US" sz="1800" dirty="0" smtClean="0"/>
              <a:t>X    83</a:t>
            </a:r>
            <a:r>
              <a:rPr lang="en-US" sz="2000" dirty="0" smtClean="0"/>
              <a:t>   </a:t>
            </a:r>
            <a:r>
              <a:rPr lang="en-US" sz="1800" dirty="0" smtClean="0"/>
              <a:t>85    126   106   117 </a:t>
            </a:r>
          </a:p>
          <a:p>
            <a:pPr lvl="1" eaLnBrk="1" hangingPunct="1">
              <a:buFontTx/>
              <a:buNone/>
            </a:pPr>
            <a:r>
              <a:rPr lang="en-US" sz="1800" dirty="0" smtClean="0"/>
              <a:t>              Y   56    62      92     54     81</a:t>
            </a:r>
            <a:r>
              <a:rPr lang="en-US" sz="2000" dirty="0" smtClean="0"/>
              <a:t>  </a:t>
            </a:r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lvl="1" eaLnBrk="1" hangingPunct="1">
              <a:buFontTx/>
              <a:buNone/>
            </a:pPr>
            <a:r>
              <a:rPr lang="en-US" sz="2000" dirty="0" smtClean="0"/>
              <a:t>	 </a:t>
            </a:r>
            <a:r>
              <a:rPr lang="en-US" sz="1800" dirty="0" smtClean="0"/>
              <a:t>(g)    X   4   7  11   8   1   3  10   9   5  13  14</a:t>
            </a:r>
          </a:p>
          <a:p>
            <a:pPr lvl="1" eaLnBrk="1" hangingPunct="1">
              <a:buFontTx/>
              <a:buNone/>
            </a:pPr>
            <a:r>
              <a:rPr lang="en-US" sz="1800" dirty="0" smtClean="0"/>
              <a:t>              Y   5   4    8  14  2   6  12   7   1  15    9</a:t>
            </a:r>
          </a:p>
          <a:p>
            <a:pPr lvl="1" eaLnBrk="1" hangingPunct="1">
              <a:buFontTx/>
              <a:buNone/>
            </a:pPr>
            <a:endParaRPr lang="en-US" sz="1800" dirty="0" smtClean="0"/>
          </a:p>
          <a:p>
            <a:pPr lvl="1" eaLnBrk="1" hangingPunct="1">
              <a:buFontTx/>
              <a:buNone/>
            </a:pPr>
            <a:r>
              <a:rPr lang="en-US" sz="1800" dirty="0" smtClean="0"/>
              <a:t>              X   2  15    6  12</a:t>
            </a:r>
          </a:p>
          <a:p>
            <a:pPr lvl="1" eaLnBrk="1" hangingPunct="1">
              <a:buFontTx/>
              <a:buNone/>
            </a:pPr>
            <a:r>
              <a:rPr lang="en-US" sz="1800" dirty="0" smtClean="0"/>
              <a:t>              Y   3  10  11  13</a:t>
            </a:r>
          </a:p>
          <a:p>
            <a:pPr lvl="2" eaLnBrk="1" hangingPunct="1">
              <a:buFontTx/>
              <a:buNone/>
            </a:pPr>
            <a:endParaRPr lang="en-US" sz="2000" dirty="0" smtClean="0"/>
          </a:p>
          <a:p>
            <a:pPr lvl="2" eaLnBrk="1" hangingPunct="1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yang </a:t>
            </a:r>
            <a:r>
              <a:rPr lang="en-US" dirty="0" err="1" smtClean="0"/>
              <a:t>tipikalnya</a:t>
            </a:r>
            <a:r>
              <a:rPr lang="en-US" dirty="0" smtClean="0"/>
              <a:t> </a:t>
            </a:r>
            <a:r>
              <a:rPr lang="en-US" dirty="0" err="1" smtClean="0"/>
              <a:t>korelasional</a:t>
            </a:r>
            <a:endParaRPr lang="en-US" dirty="0" smtClean="0"/>
          </a:p>
          <a:p>
            <a:pPr eaLnBrk="1" hangingPunct="1"/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pearson</a:t>
            </a:r>
            <a:r>
              <a:rPr lang="en-US" dirty="0" smtClean="0"/>
              <a:t>, </a:t>
            </a:r>
            <a:r>
              <a:rPr lang="en-US" dirty="0" err="1" smtClean="0"/>
              <a:t>korelasi</a:t>
            </a:r>
            <a:r>
              <a:rPr lang="en-US" dirty="0" smtClean="0"/>
              <a:t> spearman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kendal</a:t>
            </a:r>
            <a:r>
              <a:rPr lang="en-US" dirty="0" smtClean="0"/>
              <a:t> tau.</a:t>
            </a:r>
          </a:p>
          <a:p>
            <a:pPr eaLnBrk="1" hangingPunct="1"/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parametrik</a:t>
            </a:r>
            <a:r>
              <a:rPr lang="en-US" dirty="0" smtClean="0"/>
              <a:t> : </a:t>
            </a:r>
            <a:r>
              <a:rPr lang="en-US" dirty="0" err="1" smtClean="0"/>
              <a:t>pearson</a:t>
            </a:r>
            <a:endParaRPr lang="en-US" dirty="0" smtClean="0"/>
          </a:p>
          <a:p>
            <a:pPr eaLnBrk="1" hangingPunct="1"/>
            <a:r>
              <a:rPr lang="en-US" dirty="0" err="1" smtClean="0"/>
              <a:t>Korelasi</a:t>
            </a:r>
            <a:r>
              <a:rPr lang="en-US" dirty="0" smtClean="0"/>
              <a:t> non </a:t>
            </a:r>
            <a:r>
              <a:rPr lang="en-US" dirty="0" err="1" smtClean="0"/>
              <a:t>parametrik</a:t>
            </a:r>
            <a:r>
              <a:rPr lang="en-US" dirty="0" smtClean="0"/>
              <a:t> spearman &amp; </a:t>
            </a:r>
            <a:r>
              <a:rPr lang="en-US" dirty="0" err="1" smtClean="0"/>
              <a:t>kendall</a:t>
            </a:r>
            <a:r>
              <a:rPr lang="en-US" dirty="0" smtClean="0"/>
              <a:t> tau.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Uji korelasi non parametrik lainnya: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1447800"/>
          </a:xfrm>
        </p:spPr>
        <p:txBody>
          <a:bodyPr/>
          <a:lstStyle/>
          <a:p>
            <a:pPr eaLnBrk="1" hangingPunct="1"/>
            <a:r>
              <a:rPr lang="en-US" sz="2800" smtClean="0"/>
              <a:t>Uji Koefisien Korelasi Rank Kendall: </a:t>
            </a:r>
            <a:r>
              <a:rPr lang="en-US" sz="2800" smtClean="0">
                <a:sym typeface="Wingdings" pitchFamily="2" charset="2"/>
              </a:rPr>
              <a:t> uji </a:t>
            </a:r>
            <a:r>
              <a:rPr lang="he-IL" sz="2800" smtClean="0">
                <a:cs typeface="Arial" charset="0"/>
              </a:rPr>
              <a:t>זּ</a:t>
            </a:r>
            <a:r>
              <a:rPr lang="en-US" sz="2800" smtClean="0">
                <a:sym typeface="Wingdings" pitchFamily="2" charset="2"/>
              </a:rPr>
              <a:t> (</a:t>
            </a:r>
            <a:r>
              <a:rPr lang="en-US" sz="2800" smtClean="0"/>
              <a:t>tau)</a:t>
            </a:r>
          </a:p>
          <a:p>
            <a:pPr eaLnBrk="1" hangingPunct="1"/>
            <a:r>
              <a:rPr lang="en-US" sz="2800" smtClean="0"/>
              <a:t>Uji Koefisien Kontingensi </a:t>
            </a:r>
            <a:r>
              <a:rPr lang="en-US" sz="2800" smtClean="0">
                <a:sym typeface="Wingdings" pitchFamily="2" charset="2"/>
              </a:rPr>
              <a:t> C (skala nominal)</a:t>
            </a: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he-I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6E526E-D2BB-4E34-A2E2-E6EEBB84F180}" type="slidenum">
              <a:rPr lang="en-US"/>
              <a:pPr/>
              <a:t>31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i="1" smtClean="0"/>
              <a:t>KORELASI KENDALL  Tau (</a:t>
            </a:r>
            <a:r>
              <a:rPr lang="el-GR" i="1" smtClean="0">
                <a:cs typeface="Tahoma" charset="0"/>
              </a:rPr>
              <a:t>τ</a:t>
            </a:r>
            <a:r>
              <a:rPr lang="en-US" i="1" smtClean="0">
                <a:cs typeface="Tahoma" charset="0"/>
              </a:rPr>
              <a:t>)</a:t>
            </a:r>
            <a:endParaRPr lang="el-GR" i="1" smtClean="0">
              <a:cs typeface="Tahoma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Tingkat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data ordinal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10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Rumusnya</a:t>
            </a:r>
            <a:r>
              <a:rPr lang="en-US" sz="2800" dirty="0" smtClean="0"/>
              <a:t> :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 </a:t>
            </a:r>
            <a:r>
              <a:rPr lang="el-GR" sz="2800" i="1" dirty="0" smtClean="0">
                <a:cs typeface="Tahoma" charset="0"/>
              </a:rPr>
              <a:t>τ</a:t>
            </a:r>
            <a:r>
              <a:rPr lang="en-US" sz="2800" i="1" dirty="0" smtClean="0">
                <a:cs typeface="Tahoma" charset="0"/>
              </a:rPr>
              <a:t> </a:t>
            </a:r>
            <a:r>
              <a:rPr lang="en-US" sz="2800" dirty="0" smtClean="0">
                <a:cs typeface="Tahoma" charset="0"/>
              </a:rPr>
              <a:t>=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cs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cs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800" dirty="0" smtClean="0">
                <a:cs typeface="Tahoma" charset="0"/>
              </a:rPr>
              <a:t>Σ</a:t>
            </a:r>
            <a:r>
              <a:rPr lang="en-US" sz="2800" dirty="0" smtClean="0">
                <a:cs typeface="Tahoma" charset="0"/>
              </a:rPr>
              <a:t>RA : </a:t>
            </a:r>
            <a:r>
              <a:rPr lang="en-US" sz="2800" dirty="0" err="1" smtClean="0">
                <a:cs typeface="Tahoma" charset="0"/>
              </a:rPr>
              <a:t>jumlah</a:t>
            </a:r>
            <a:r>
              <a:rPr lang="en-US" sz="2800" dirty="0" smtClean="0">
                <a:cs typeface="Tahoma" charset="0"/>
              </a:rPr>
              <a:t> </a:t>
            </a:r>
            <a:r>
              <a:rPr lang="en-US" sz="2800" dirty="0" err="1" smtClean="0">
                <a:cs typeface="Tahoma" charset="0"/>
              </a:rPr>
              <a:t>rangking</a:t>
            </a:r>
            <a:r>
              <a:rPr lang="en-US" sz="2800" dirty="0" smtClean="0">
                <a:cs typeface="Tahoma" charset="0"/>
              </a:rPr>
              <a:t> </a:t>
            </a:r>
            <a:r>
              <a:rPr lang="en-US" sz="2800" dirty="0" err="1" smtClean="0">
                <a:cs typeface="Tahoma" charset="0"/>
              </a:rPr>
              <a:t>kel</a:t>
            </a:r>
            <a:r>
              <a:rPr lang="en-US" sz="2800" dirty="0" smtClean="0">
                <a:cs typeface="Tahoma" charset="0"/>
              </a:rPr>
              <a:t>. </a:t>
            </a:r>
            <a:r>
              <a:rPr lang="en-US" sz="2800" dirty="0" err="1" smtClean="0">
                <a:cs typeface="Tahoma" charset="0"/>
              </a:rPr>
              <a:t>Atas</a:t>
            </a:r>
            <a:endParaRPr lang="en-US" sz="2800" dirty="0" smtClean="0">
              <a:cs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800" dirty="0" smtClean="0">
                <a:cs typeface="Tahoma" charset="0"/>
              </a:rPr>
              <a:t>Σ</a:t>
            </a:r>
            <a:r>
              <a:rPr lang="en-US" sz="2800" dirty="0" smtClean="0">
                <a:cs typeface="Tahoma" charset="0"/>
              </a:rPr>
              <a:t>RB : </a:t>
            </a:r>
            <a:r>
              <a:rPr lang="en-US" sz="2800" dirty="0" err="1" smtClean="0">
                <a:cs typeface="Tahoma" charset="0"/>
              </a:rPr>
              <a:t>jumlah</a:t>
            </a:r>
            <a:r>
              <a:rPr lang="en-US" sz="2800" dirty="0" smtClean="0">
                <a:cs typeface="Tahoma" charset="0"/>
              </a:rPr>
              <a:t> </a:t>
            </a:r>
            <a:r>
              <a:rPr lang="en-US" sz="2800" dirty="0" err="1" smtClean="0">
                <a:cs typeface="Tahoma" charset="0"/>
              </a:rPr>
              <a:t>rangking</a:t>
            </a:r>
            <a:r>
              <a:rPr lang="en-US" sz="2800" dirty="0" smtClean="0">
                <a:cs typeface="Tahoma" charset="0"/>
              </a:rPr>
              <a:t> </a:t>
            </a:r>
            <a:r>
              <a:rPr lang="en-US" sz="2800" dirty="0" err="1" smtClean="0">
                <a:cs typeface="Tahoma" charset="0"/>
              </a:rPr>
              <a:t>kel</a:t>
            </a:r>
            <a:r>
              <a:rPr lang="en-US" sz="2800" dirty="0" smtClean="0">
                <a:cs typeface="Tahoma" charset="0"/>
              </a:rPr>
              <a:t>. </a:t>
            </a:r>
            <a:r>
              <a:rPr lang="en-US" sz="2800" dirty="0" err="1" smtClean="0">
                <a:cs typeface="Tahoma" charset="0"/>
              </a:rPr>
              <a:t>bawah</a:t>
            </a:r>
            <a:endParaRPr lang="el-GR" sz="2800" i="1" dirty="0" smtClean="0">
              <a:cs typeface="Tahoma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4822" name="Object 4"/>
          <p:cNvGraphicFramePr>
            <a:graphicFrameLocks noChangeAspect="1"/>
          </p:cNvGraphicFramePr>
          <p:nvPr/>
        </p:nvGraphicFramePr>
        <p:xfrm>
          <a:off x="1571604" y="2928934"/>
          <a:ext cx="2212975" cy="1447800"/>
        </p:xfrm>
        <a:graphic>
          <a:graphicData uri="http://schemas.openxmlformats.org/presentationml/2006/ole">
            <p:oleObj spid="_x0000_s8194" name="Equation" r:id="rId3" imgW="952087" imgH="622030" progId="Equation.3">
              <p:embed/>
            </p:oleObj>
          </a:graphicData>
        </a:graphic>
      </p:graphicFrame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A86A27-E355-429D-88BF-3D1BB40A0D01}" type="slidenum">
              <a:rPr lang="en-US"/>
              <a:pPr/>
              <a:t>32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i="1" dirty="0" err="1" smtClean="0"/>
              <a:t>Uji</a:t>
            </a:r>
            <a:r>
              <a:rPr lang="en-US" i="1" dirty="0" smtClean="0"/>
              <a:t> </a:t>
            </a:r>
            <a:r>
              <a:rPr lang="en-US" i="1" dirty="0" err="1" smtClean="0"/>
              <a:t>signifikansi</a:t>
            </a:r>
            <a:r>
              <a:rPr lang="en-US" i="1" dirty="0" smtClean="0"/>
              <a:t> </a:t>
            </a:r>
            <a:r>
              <a:rPr lang="en-US" i="1" dirty="0" err="1" smtClean="0"/>
              <a:t>korelasi</a:t>
            </a:r>
            <a:r>
              <a:rPr lang="en-US" i="1" dirty="0" smtClean="0"/>
              <a:t> Kendall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Menggunakan</a:t>
            </a:r>
            <a:r>
              <a:rPr lang="en-US" dirty="0" smtClean="0"/>
              <a:t>  </a:t>
            </a:r>
            <a:r>
              <a:rPr lang="en-US" dirty="0" err="1" smtClean="0"/>
              <a:t>tabel</a:t>
            </a:r>
            <a:r>
              <a:rPr lang="en-US" dirty="0" smtClean="0"/>
              <a:t>  </a:t>
            </a:r>
            <a:r>
              <a:rPr lang="en-US" dirty="0" err="1" smtClean="0"/>
              <a:t>nilai</a:t>
            </a:r>
            <a:r>
              <a:rPr lang="en-US" dirty="0" smtClean="0"/>
              <a:t>  z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Z = 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5846" name="Object 4"/>
          <p:cNvGraphicFramePr>
            <a:graphicFrameLocks noChangeAspect="1"/>
          </p:cNvGraphicFramePr>
          <p:nvPr/>
        </p:nvGraphicFramePr>
        <p:xfrm>
          <a:off x="1500166" y="2285992"/>
          <a:ext cx="2452686" cy="1611765"/>
        </p:xfrm>
        <a:graphic>
          <a:graphicData uri="http://schemas.openxmlformats.org/presentationml/2006/ole">
            <p:oleObj spid="_x0000_s9218" name="Equation" r:id="rId3" imgW="837836" imgH="672808" progId="Equation.3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0034" y="3929066"/>
            <a:ext cx="8229600" cy="1857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d-ID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Kriteria</a:t>
            </a:r>
            <a:r>
              <a:rPr kumimoji="0" lang="id-ID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pengambilan keputusan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d-ID" sz="44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i="1" baseline="0" dirty="0" smtClean="0">
                <a:latin typeface="+mj-lt"/>
                <a:ea typeface="+mj-ea"/>
                <a:cs typeface="+mj-cs"/>
              </a:rPr>
              <a:t>	Ho</a:t>
            </a:r>
            <a:r>
              <a:rPr lang="id-ID" sz="4400" i="1" dirty="0" smtClean="0">
                <a:latin typeface="+mj-lt"/>
                <a:ea typeface="+mj-ea"/>
                <a:cs typeface="+mj-cs"/>
              </a:rPr>
              <a:t> diterima apabila Z ≤ Z</a:t>
            </a:r>
            <a:r>
              <a:rPr lang="el-GR" sz="4400" i="1" dirty="0" smtClean="0">
                <a:latin typeface="+mj-lt"/>
                <a:ea typeface="+mj-ea"/>
                <a:cs typeface="+mj-cs"/>
              </a:rPr>
              <a:t>α</a:t>
            </a:r>
            <a:r>
              <a:rPr lang="id-ID" sz="4400" i="1" dirty="0" smtClean="0">
                <a:latin typeface="+mj-lt"/>
                <a:ea typeface="+mj-ea"/>
                <a:cs typeface="+mj-cs"/>
              </a:rPr>
              <a:t>/</a:t>
            </a:r>
            <a:r>
              <a:rPr lang="id-ID" sz="4400" i="1" dirty="0" smtClean="0">
                <a:latin typeface="Calibri"/>
                <a:ea typeface="+mj-ea"/>
                <a:cs typeface="+mj-cs"/>
              </a:rPr>
              <a:t>₂</a:t>
            </a:r>
          </a:p>
          <a:p>
            <a:pPr lvl="0" algn="just">
              <a:spcBef>
                <a:spcPct val="0"/>
              </a:spcBef>
            </a:pPr>
            <a:r>
              <a:rPr kumimoji="0" lang="id-ID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	Ho ditolak apabila Z &gt; </a:t>
            </a:r>
            <a:r>
              <a:rPr lang="id-ID" sz="4400" i="1" dirty="0"/>
              <a:t>Z</a:t>
            </a:r>
            <a:r>
              <a:rPr lang="el-GR" sz="4400" i="1" dirty="0"/>
              <a:t>α</a:t>
            </a:r>
            <a:r>
              <a:rPr lang="id-ID" sz="4400" i="1" dirty="0"/>
              <a:t>/₂</a:t>
            </a:r>
            <a:r>
              <a:rPr kumimoji="0" lang="id-ID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endParaRPr kumimoji="0" lang="en-US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C3DE67-63C1-4E1D-8479-5D470ED05AFC}" type="slidenum">
              <a:rPr lang="en-US"/>
              <a:pPr/>
              <a:t>33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i="1" smtClean="0"/>
              <a:t>Andai ada data berikut …</a:t>
            </a:r>
          </a:p>
        </p:txBody>
      </p:sp>
      <p:graphicFrame>
        <p:nvGraphicFramePr>
          <p:cNvPr id="264409" name="Group 217"/>
          <p:cNvGraphicFramePr>
            <a:graphicFrameLocks noGrp="1"/>
          </p:cNvGraphicFramePr>
          <p:nvPr>
            <p:ph idx="1"/>
          </p:nvPr>
        </p:nvGraphicFramePr>
        <p:xfrm>
          <a:off x="5214942" y="1428736"/>
          <a:ext cx="3163888" cy="5145088"/>
        </p:xfrm>
        <a:graphic>
          <a:graphicData uri="http://schemas.openxmlformats.org/drawingml/2006/table">
            <a:tbl>
              <a:tblPr/>
              <a:tblGrid>
                <a:gridCol w="1054100"/>
                <a:gridCol w="774700"/>
                <a:gridCol w="1335088"/>
              </a:tblGrid>
              <a:tr h="573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Siswa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IQ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Prestasi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8" name="Text Box 218"/>
          <p:cNvSpPr txBox="1">
            <a:spLocks noChangeArrowheads="1"/>
          </p:cNvSpPr>
          <p:nvPr/>
        </p:nvSpPr>
        <p:spPr bwMode="auto">
          <a:xfrm>
            <a:off x="381000" y="2590800"/>
            <a:ext cx="5110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Lalu, apakah ada korelasi</a:t>
            </a:r>
          </a:p>
          <a:p>
            <a:r>
              <a:rPr lang="en-US" sz="2800"/>
              <a:t>Antara  IQ dengan prestasi …? </a:t>
            </a:r>
          </a:p>
        </p:txBody>
      </p:sp>
      <p:sp>
        <p:nvSpPr>
          <p:cNvPr id="36919" name="Text Box 219"/>
          <p:cNvSpPr txBox="1">
            <a:spLocks noChangeArrowheads="1"/>
          </p:cNvSpPr>
          <p:nvPr/>
        </p:nvSpPr>
        <p:spPr bwMode="auto">
          <a:xfrm>
            <a:off x="2803525" y="5443538"/>
            <a:ext cx="207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file"/>
              </a:rPr>
              <a:t>Solusinya</a:t>
            </a:r>
            <a:r>
              <a:rPr lang="en-US"/>
              <a:t>  </a:t>
            </a:r>
            <a:r>
              <a:rPr lang="en-US">
                <a:hlinkClick r:id="rId3" action="ppaction://hlinkfile"/>
              </a:rPr>
              <a:t>???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500034" y="642918"/>
          <a:ext cx="8358246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Bentuk Korelasi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Korelasi Positif: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Hubungan antara harga dengan penawaran.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Hubungan antara jumlah pengunjung dengan jumlah penjualan.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Hubungan antara jam belajar dengan IPK.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Korelasi Negatif: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Hubungan antara harga dengan permintaan.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Hubungan antara jumlah pesaing dengan jumlah penjualan.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Hubungan antara jam bermain dengan IPK.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Korelasi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038600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Pupuk dengan produksi panen</a:t>
            </a:r>
          </a:p>
          <a:p>
            <a:pPr eaLnBrk="1" hangingPunct="1"/>
            <a:r>
              <a:rPr lang="en-US" sz="2400" smtClean="0"/>
              <a:t>Biaya iklan dengan hasil penjualan</a:t>
            </a:r>
          </a:p>
          <a:p>
            <a:pPr eaLnBrk="1" hangingPunct="1"/>
            <a:r>
              <a:rPr lang="en-US" sz="2400" smtClean="0"/>
              <a:t>Berat badan dengan tekanan darah</a:t>
            </a:r>
          </a:p>
          <a:p>
            <a:pPr eaLnBrk="1" hangingPunct="1"/>
            <a:r>
              <a:rPr lang="en-US" sz="2400" smtClean="0"/>
              <a:t>Pendapatan dengan konsumsi</a:t>
            </a:r>
          </a:p>
          <a:p>
            <a:pPr eaLnBrk="1" hangingPunct="1"/>
            <a:r>
              <a:rPr lang="en-US" sz="2400" smtClean="0"/>
              <a:t>Investasi nasional dengan pendapatan nasional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038600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Jumlah akseptor dengan jumlah kelahiran</a:t>
            </a:r>
          </a:p>
          <a:p>
            <a:pPr eaLnBrk="1" hangingPunct="1"/>
            <a:r>
              <a:rPr lang="en-US" sz="2400" smtClean="0"/>
              <a:t>Harga barang dengan permintaan barang</a:t>
            </a:r>
          </a:p>
          <a:p>
            <a:pPr eaLnBrk="1" hangingPunct="1"/>
            <a:r>
              <a:rPr lang="en-US" sz="2400" smtClean="0"/>
              <a:t>Pendapatan masyarakat dengan kejahatan ekonomi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  <p:bldP spid="1127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Kapan suatu variabel dikatakan saling berkorelasi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/>
              <a:t>	Variabel dikatakan saling berkorelasi jika perubahan suatu variabel diikuti dengan perubahan variabel yang lain.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  <p:pic>
        <p:nvPicPr>
          <p:cNvPr id="8196" name="Picture 7" descr="j021508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1981200"/>
            <a:ext cx="2514600" cy="31845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en-US" sz="3200" smtClean="0"/>
              <a:t>Korelasi berdasarkan arah hubungannya dapat dibedakan, jadi berapa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997325"/>
          </a:xfrm>
        </p:spPr>
        <p:txBody>
          <a:bodyPr/>
          <a:lstStyle/>
          <a:p>
            <a:pPr marL="609600" indent="-609600" eaLnBrk="1" hangingPunct="1">
              <a:buClrTx/>
              <a:buFontTx/>
              <a:buAutoNum type="arabicPeriod"/>
            </a:pPr>
            <a:r>
              <a:rPr lang="en-US" smtClean="0"/>
              <a:t>Korelasi Positif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Jika arah hubungannya searah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2.  Korelasi Negatif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 Jika arah hubunganya berlawanan arah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3.  Korelasi Nihil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Jika perubahan kadang searah tetapi kadang berlawanan arah.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810000" cy="762000"/>
          </a:xfrm>
        </p:spPr>
        <p:txBody>
          <a:bodyPr/>
          <a:lstStyle/>
          <a:p>
            <a:pPr eaLnBrk="1" hangingPunct="1"/>
            <a:r>
              <a:rPr lang="en-US" smtClean="0"/>
              <a:t>Korelasi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46163"/>
            <a:ext cx="7772400" cy="573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Berapa Nilai Koefesien Korelasi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305800" cy="2438400"/>
          </a:xfrm>
        </p:spPr>
        <p:txBody>
          <a:bodyPr/>
          <a:lstStyle/>
          <a:p>
            <a:pPr eaLnBrk="1" hangingPunct="1"/>
            <a:r>
              <a:rPr lang="en-US" smtClean="0"/>
              <a:t>Koefesien korelasi akan selalu sebesar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- 1 </a:t>
            </a:r>
            <a:r>
              <a:rPr lang="en-US" smtClean="0">
                <a:cs typeface="Arial" charset="0"/>
              </a:rPr>
              <a:t>≤ r ≤ + 1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cs typeface="Arial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62000" y="3048000"/>
            <a:ext cx="6629400" cy="823913"/>
            <a:chOff x="480" y="1920"/>
            <a:chExt cx="4176" cy="519"/>
          </a:xfrm>
        </p:grpSpPr>
        <p:sp>
          <p:nvSpPr>
            <p:cNvPr id="11269" name="Line 4"/>
            <p:cNvSpPr>
              <a:spLocks noChangeShapeType="1"/>
            </p:cNvSpPr>
            <p:nvPr/>
          </p:nvSpPr>
          <p:spPr bwMode="auto">
            <a:xfrm>
              <a:off x="624" y="2064"/>
              <a:ext cx="37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diamond" w="med" len="med"/>
              <a:tailEnd type="diamond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0" name="Text Box 5"/>
            <p:cNvSpPr txBox="1">
              <a:spLocks noChangeArrowheads="1"/>
            </p:cNvSpPr>
            <p:nvPr/>
          </p:nvSpPr>
          <p:spPr bwMode="auto">
            <a:xfrm>
              <a:off x="480" y="216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- 1</a:t>
              </a:r>
            </a:p>
          </p:txBody>
        </p:sp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4176" y="216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+1</a:t>
              </a:r>
            </a:p>
          </p:txBody>
        </p:sp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2400" y="220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1273" name="Line 8"/>
            <p:cNvSpPr>
              <a:spLocks noChangeShapeType="1"/>
            </p:cNvSpPr>
            <p:nvPr/>
          </p:nvSpPr>
          <p:spPr bwMode="auto">
            <a:xfrm>
              <a:off x="2496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 flipH="1">
              <a:off x="2640" y="1920"/>
              <a:ext cx="144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5" name="Line 10"/>
            <p:cNvSpPr>
              <a:spLocks noChangeShapeType="1"/>
            </p:cNvSpPr>
            <p:nvPr/>
          </p:nvSpPr>
          <p:spPr bwMode="auto">
            <a:xfrm>
              <a:off x="816" y="1920"/>
              <a:ext cx="13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6" name="Line 11"/>
            <p:cNvSpPr>
              <a:spLocks noChangeShapeType="1"/>
            </p:cNvSpPr>
            <p:nvPr/>
          </p:nvSpPr>
          <p:spPr bwMode="auto">
            <a:xfrm>
              <a:off x="2688" y="2208"/>
              <a:ext cx="1296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7" name="Line 12"/>
            <p:cNvSpPr>
              <a:spLocks noChangeShapeType="1"/>
            </p:cNvSpPr>
            <p:nvPr/>
          </p:nvSpPr>
          <p:spPr bwMode="auto">
            <a:xfrm flipH="1">
              <a:off x="816" y="2208"/>
              <a:ext cx="1392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1247</Words>
  <Application>Microsoft Office PowerPoint</Application>
  <PresentationFormat>On-screen Show (4:3)</PresentationFormat>
  <Paragraphs>523</Paragraphs>
  <Slides>34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KORELASI</vt:lpstr>
      <vt:lpstr>ANALISIS KORELASI</vt:lpstr>
      <vt:lpstr>Pendahuluan </vt:lpstr>
      <vt:lpstr>Contoh Bentuk Korelasi</vt:lpstr>
      <vt:lpstr>Contoh Korelasi</vt:lpstr>
      <vt:lpstr>Kapan suatu variabel dikatakan saling berkorelasi ?</vt:lpstr>
      <vt:lpstr>Korelasi berdasarkan arah hubungannya dapat dibedakan, jadi berapa ?</vt:lpstr>
      <vt:lpstr>Korelasi</vt:lpstr>
      <vt:lpstr>Berapa Nilai Koefesien Korelasi ?</vt:lpstr>
      <vt:lpstr>KOEFISIEN KORELASI  TATA JENJANG SPEARMAN (rho = ρ  rs)</vt:lpstr>
      <vt:lpstr>Pengantar</vt:lpstr>
      <vt:lpstr>Kegunaan:</vt:lpstr>
      <vt:lpstr>Langkah-langkah Uji Rank Spearman </vt:lpstr>
      <vt:lpstr>Langkah-langkah Uji Rank Spearman </vt:lpstr>
      <vt:lpstr>Slide 15</vt:lpstr>
      <vt:lpstr>Slide 16</vt:lpstr>
      <vt:lpstr>Slide 17</vt:lpstr>
      <vt:lpstr>Langkah berikutnya:</vt:lpstr>
      <vt:lpstr>Langkah berkutnya: uji signifikansi</vt:lpstr>
      <vt:lpstr>Contoh Kasus:</vt:lpstr>
      <vt:lpstr>Slide 21</vt:lpstr>
      <vt:lpstr>Analisis Data</vt:lpstr>
      <vt:lpstr>Slide 23</vt:lpstr>
      <vt:lpstr>Slide 24</vt:lpstr>
      <vt:lpstr>Kesimpulan</vt:lpstr>
      <vt:lpstr>Slide 26</vt:lpstr>
      <vt:lpstr>Slide 27</vt:lpstr>
      <vt:lpstr>Slide 28</vt:lpstr>
      <vt:lpstr>Slide 29</vt:lpstr>
      <vt:lpstr>Uji korelasi non parametrik lainnya:</vt:lpstr>
      <vt:lpstr>KORELASI KENDALL  Tau (τ)</vt:lpstr>
      <vt:lpstr>Uji signifikansi korelasi Kendall</vt:lpstr>
      <vt:lpstr>Andai ada data berikut …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KORELASI</dc:title>
  <dc:creator>toshiba</dc:creator>
  <cp:lastModifiedBy>Toshiba</cp:lastModifiedBy>
  <cp:revision>19</cp:revision>
  <dcterms:created xsi:type="dcterms:W3CDTF">2012-12-06T11:07:00Z</dcterms:created>
  <dcterms:modified xsi:type="dcterms:W3CDTF">2017-10-02T05:04:07Z</dcterms:modified>
</cp:coreProperties>
</file>